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67" r:id="rId3"/>
    <p:sldId id="295" r:id="rId4"/>
    <p:sldId id="269" r:id="rId5"/>
    <p:sldId id="268" r:id="rId6"/>
    <p:sldId id="261" r:id="rId7"/>
    <p:sldId id="292" r:id="rId8"/>
    <p:sldId id="271" r:id="rId9"/>
    <p:sldId id="277" r:id="rId10"/>
    <p:sldId id="297" r:id="rId11"/>
    <p:sldId id="298" r:id="rId12"/>
    <p:sldId id="299" r:id="rId13"/>
    <p:sldId id="281" r:id="rId14"/>
    <p:sldId id="283" r:id="rId15"/>
    <p:sldId id="287" r:id="rId16"/>
    <p:sldId id="300" r:id="rId17"/>
    <p:sldId id="301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B7D5B-967C-9084-011C-A163070196F6}" v="51" dt="2024-06-14T08:44:51.516"/>
    <p1510:client id="{DF86B9D0-765D-DE0A-B490-E4364C0A7AEE}" v="50" dt="2024-06-13T13:23:58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06FDB-E03C-4BFC-820F-313FB9B6A648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E63BD6F-EC1E-4A8B-8A64-8F91B20D7D41}">
      <dgm:prSet phldrT="[Text]" custT="1"/>
      <dgm:spPr>
        <a:solidFill>
          <a:srgbClr val="3BC0C7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GB" sz="1200" b="0" i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algn="ctr">
            <a:lnSpc>
              <a:spcPct val="100000"/>
            </a:lnSpc>
          </a:pPr>
          <a:r>
            <a:rPr lang="en-GB" sz="1200" b="0" i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Student registers for a UCAS Hub account to carry out research and start application.</a:t>
          </a:r>
        </a:p>
      </dgm:t>
    </dgm:pt>
    <dgm:pt modelId="{79D8F18F-2EA5-4380-9610-B9C293D0EE2A}" type="parTrans" cxnId="{FDF16A1E-86CC-4F3A-BE2F-387E148E834D}">
      <dgm:prSet/>
      <dgm:spPr/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D827037D-8B47-4B99-A064-846D7ABF5018}" type="sibTrans" cxnId="{FDF16A1E-86CC-4F3A-BE2F-387E148E834D}">
      <dgm:prSet custT="1"/>
      <dgm:spPr>
        <a:solidFill>
          <a:srgbClr val="3BC0C7"/>
        </a:solidFill>
      </dgm:spPr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9558E1EA-6022-4747-860F-3EABA4F0367E}">
      <dgm:prSet phldrT="[Text]" custT="1"/>
      <dgm:spPr>
        <a:solidFill>
          <a:srgbClr val="5DB88D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algn="ctr">
            <a:lnSpc>
              <a:spcPct val="100000"/>
            </a:lnSpc>
          </a:pPr>
          <a:r>
            <a:rPr lang="en-GB" sz="1200" b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Student completes all sections of the application and sends it to their school/college.</a:t>
          </a:r>
        </a:p>
      </dgm:t>
    </dgm:pt>
    <dgm:pt modelId="{4BC7DB5E-4EA7-4299-B93D-0D9D5AA38137}" type="parTrans" cxnId="{23C58160-D597-4507-AB5C-527BD0476651}">
      <dgm:prSet/>
      <dgm:spPr/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905529DF-8694-4DB2-94A4-4BDFD2E9BF1E}" type="sibTrans" cxnId="{23C58160-D597-4507-AB5C-527BD0476651}">
      <dgm:prSet custT="1"/>
      <dgm:spPr>
        <a:solidFill>
          <a:srgbClr val="5DB88D"/>
        </a:solidFill>
      </dgm:spPr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63E866FD-303C-48B8-B38A-A2899440B902}">
      <dgm:prSet phldrT="[Text]" custT="1"/>
      <dgm:spPr>
        <a:solidFill>
          <a:srgbClr val="FF6451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algn="ctr">
            <a:lnSpc>
              <a:spcPct val="100000"/>
            </a:lnSpc>
          </a:pPr>
          <a:r>
            <a:rPr lang="en-GB" sz="1200" b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Teacher or adviser reviews the application and adds reference and predicted grades.</a:t>
          </a:r>
        </a:p>
      </dgm:t>
    </dgm:pt>
    <dgm:pt modelId="{428EAE27-8738-4F11-8903-72DAADB1BC9A}" type="parTrans" cxnId="{534E24E9-E760-4105-BE8C-06A00AD02DD0}">
      <dgm:prSet/>
      <dgm:spPr/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E55D860C-F990-4EDA-A957-96798EF56041}" type="sibTrans" cxnId="{534E24E9-E760-4105-BE8C-06A00AD02DD0}">
      <dgm:prSet custT="1"/>
      <dgm:spPr>
        <a:solidFill>
          <a:srgbClr val="FF6451"/>
        </a:solidFill>
      </dgm:spPr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A12F774C-F2D8-4612-ABD2-20CE2E43A19C}">
      <dgm:prSet phldrT="[Text]" custT="1"/>
      <dgm:spPr>
        <a:solidFill>
          <a:srgbClr val="836CD8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algn="ctr">
            <a:lnSpc>
              <a:spcPct val="100000"/>
            </a:lnSpc>
          </a:pPr>
          <a:r>
            <a:rPr lang="en-GB" sz="1200" b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Applications are sent to UCAS by college on behalf of the student.</a:t>
          </a:r>
        </a:p>
      </dgm:t>
    </dgm:pt>
    <dgm:pt modelId="{7870ADA5-EF18-477F-8514-6594AA94A912}" type="parTrans" cxnId="{EC8E6A64-0044-40F4-AB28-4F3EBFF2D7D5}">
      <dgm:prSet/>
      <dgm:spPr/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43043174-CB2A-40C5-9A61-B1D509DE967D}" type="sibTrans" cxnId="{EC8E6A64-0044-40F4-AB28-4F3EBFF2D7D5}">
      <dgm:prSet custT="1"/>
      <dgm:spPr>
        <a:solidFill>
          <a:srgbClr val="836CD8"/>
        </a:solidFill>
      </dgm:spPr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4A604050-85C5-40A1-AB50-06CBF2CB6A3D}">
      <dgm:prSet custT="1"/>
      <dgm:spPr>
        <a:solidFill>
          <a:srgbClr val="FBC651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GB" sz="1200" b="0" i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algn="ctr">
            <a:lnSpc>
              <a:spcPct val="100000"/>
            </a:lnSpc>
          </a:pPr>
          <a:r>
            <a:rPr lang="en-GB" sz="1200" b="0" i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Universities make their decisions on the application. </a:t>
          </a:r>
        </a:p>
      </dgm:t>
    </dgm:pt>
    <dgm:pt modelId="{54EE1A86-6605-4B0A-9169-40034123B14F}" type="parTrans" cxnId="{0AAA6E63-3667-458F-97C1-3456A417773F}">
      <dgm:prSet/>
      <dgm:spPr/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AFF44A63-9F13-4E65-9EB8-4EBFDFEA564E}" type="sibTrans" cxnId="{0AAA6E63-3667-458F-97C1-3456A417773F}">
      <dgm:prSet/>
      <dgm:spPr/>
      <dgm:t>
        <a:bodyPr/>
        <a:lstStyle/>
        <a:p>
          <a:pPr algn="ctr"/>
          <a:endParaRPr lang="en-GB" sz="1200" b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98772C81-A4A9-491B-9A1B-112ED2CE9D14}" type="pres">
      <dgm:prSet presAssocID="{FED06FDB-E03C-4BFC-820F-313FB9B6A64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0CFD64-2F12-47F9-9699-30EDEDE5A2D0}" type="pres">
      <dgm:prSet presAssocID="{FE63BD6F-EC1E-4A8B-8A64-8F91B20D7D41}" presName="compNode" presStyleCnt="0"/>
      <dgm:spPr/>
    </dgm:pt>
    <dgm:pt modelId="{27FB4376-F925-4519-AF64-6B9EE42C87AD}" type="pres">
      <dgm:prSet presAssocID="{FE63BD6F-EC1E-4A8B-8A64-8F91B20D7D41}" presName="iconRect" presStyleLbl="node1" presStyleIdx="0" presStyleCnt="5" custLinFactNeighborX="25456" custLinFactNeighborY="-115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3CB5078-0F13-4FD9-AA7D-72FF56728BCE}" type="pres">
      <dgm:prSet presAssocID="{FE63BD6F-EC1E-4A8B-8A64-8F91B20D7D41}" presName="spaceRect" presStyleCnt="0"/>
      <dgm:spPr/>
    </dgm:pt>
    <dgm:pt modelId="{20AA98A9-52E5-4434-A4ED-8BC5491061CB}" type="pres">
      <dgm:prSet presAssocID="{FE63BD6F-EC1E-4A8B-8A64-8F91B20D7D41}" presName="textRect" presStyleLbl="revTx" presStyleIdx="0" presStyleCnt="5" custScaleY="138412" custLinFactNeighborX="1368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155F3FF-1D32-4208-9CE7-4B62C428A52F}" type="pres">
      <dgm:prSet presAssocID="{D827037D-8B47-4B99-A064-846D7ABF5018}" presName="sibTrans" presStyleCnt="0"/>
      <dgm:spPr/>
    </dgm:pt>
    <dgm:pt modelId="{E491214A-E5F0-4441-A375-74A0C6DE1CAA}" type="pres">
      <dgm:prSet presAssocID="{9558E1EA-6022-4747-860F-3EABA4F0367E}" presName="compNode" presStyleCnt="0"/>
      <dgm:spPr/>
    </dgm:pt>
    <dgm:pt modelId="{E9A2C174-6753-414D-8E90-1FBFE35C0187}" type="pres">
      <dgm:prSet presAssocID="{9558E1EA-6022-4747-860F-3EABA4F0367E}" presName="iconRect" presStyleLbl="node1" presStyleIdx="1" presStyleCnt="5" custLinFactNeighborX="12521" custLinFactNeighborY="-1160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5BB755C-31FC-4BB8-B39E-E1DA58143DD9}" type="pres">
      <dgm:prSet presAssocID="{9558E1EA-6022-4747-860F-3EABA4F0367E}" presName="spaceRect" presStyleCnt="0"/>
      <dgm:spPr/>
    </dgm:pt>
    <dgm:pt modelId="{969EEF68-DE1B-49ED-9BE3-F0CC6EEA7151}" type="pres">
      <dgm:prSet presAssocID="{9558E1EA-6022-4747-860F-3EABA4F0367E}" presName="textRect" presStyleLbl="revTx" presStyleIdx="1" presStyleCnt="5" custScaleY="139293" custLinFactNeighborX="890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B57CDC-0A9F-405F-A0DE-C08BE4DDDBDA}" type="pres">
      <dgm:prSet presAssocID="{905529DF-8694-4DB2-94A4-4BDFD2E9BF1E}" presName="sibTrans" presStyleCnt="0"/>
      <dgm:spPr/>
    </dgm:pt>
    <dgm:pt modelId="{BF5E0C38-324F-4629-8B05-A0A0D39BFABD}" type="pres">
      <dgm:prSet presAssocID="{63E866FD-303C-48B8-B38A-A2899440B902}" presName="compNode" presStyleCnt="0"/>
      <dgm:spPr/>
    </dgm:pt>
    <dgm:pt modelId="{A30E2E11-3A94-40D2-98DC-094E6DF5690D}" type="pres">
      <dgm:prSet presAssocID="{63E866FD-303C-48B8-B38A-A2899440B902}" presName="iconRect" presStyleLbl="node1" presStyleIdx="2" presStyleCnt="5" custLinFactNeighborX="9005" custLinFactNeighborY="-746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37EEDD3-97C4-49DE-9C13-95410E509F86}" type="pres">
      <dgm:prSet presAssocID="{63E866FD-303C-48B8-B38A-A2899440B902}" presName="spaceRect" presStyleCnt="0"/>
      <dgm:spPr/>
    </dgm:pt>
    <dgm:pt modelId="{82FA2376-FFBD-4BE4-B963-4069107FACBB}" type="pres">
      <dgm:prSet presAssocID="{63E866FD-303C-48B8-B38A-A2899440B902}" presName="textRect" presStyleLbl="revTx" presStyleIdx="2" presStyleCnt="5" custScaleY="135253" custLinFactNeighborX="409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209339B-6881-4618-A999-BB625570D413}" type="pres">
      <dgm:prSet presAssocID="{E55D860C-F990-4EDA-A957-96798EF56041}" presName="sibTrans" presStyleCnt="0"/>
      <dgm:spPr/>
    </dgm:pt>
    <dgm:pt modelId="{2F9AA064-5C2E-47F3-877E-7ED830FC4B91}" type="pres">
      <dgm:prSet presAssocID="{A12F774C-F2D8-4612-ABD2-20CE2E43A19C}" presName="compNode" presStyleCnt="0"/>
      <dgm:spPr/>
    </dgm:pt>
    <dgm:pt modelId="{8575EAAD-FB5D-42A8-833B-B42B551AD81E}" type="pres">
      <dgm:prSet presAssocID="{A12F774C-F2D8-4612-ABD2-20CE2E43A19C}" presName="iconRect" presStyleLbl="node1" presStyleIdx="3" presStyleCnt="5" custLinFactNeighborX="-15357" custLinFactNeighborY="-298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 with solid fill"/>
        </a:ext>
      </dgm:extLst>
    </dgm:pt>
    <dgm:pt modelId="{7608FD7A-246D-48B2-AFED-4B9AB726608B}" type="pres">
      <dgm:prSet presAssocID="{A12F774C-F2D8-4612-ABD2-20CE2E43A19C}" presName="spaceRect" presStyleCnt="0"/>
      <dgm:spPr/>
    </dgm:pt>
    <dgm:pt modelId="{0D2BDFAE-EEEB-4528-BD40-E7B511CBF40F}" type="pres">
      <dgm:prSet presAssocID="{A12F774C-F2D8-4612-ABD2-20CE2E43A19C}" presName="textRect" presStyleLbl="revTx" presStyleIdx="3" presStyleCnt="5" custScaleY="132112" custLinFactNeighborX="-51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011D64C-01F6-4786-8957-7C107CCFBEE3}" type="pres">
      <dgm:prSet presAssocID="{43043174-CB2A-40C5-9A61-B1D509DE967D}" presName="sibTrans" presStyleCnt="0"/>
      <dgm:spPr/>
    </dgm:pt>
    <dgm:pt modelId="{967B15E5-F758-487A-B2F5-3A1ECDE092B0}" type="pres">
      <dgm:prSet presAssocID="{4A604050-85C5-40A1-AB50-06CBF2CB6A3D}" presName="compNode" presStyleCnt="0"/>
      <dgm:spPr/>
    </dgm:pt>
    <dgm:pt modelId="{AB5DB8CD-4053-491E-8AF5-5F47C3511C01}" type="pres">
      <dgm:prSet presAssocID="{4A604050-85C5-40A1-AB50-06CBF2CB6A3D}" presName="iconRect" presStyleLbl="node1" presStyleIdx="4" presStyleCnt="5" custLinFactNeighborX="-14140" custLinFactNeighborY="-798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6C2B7F0-22E3-47C7-8780-1D00662E50A6}" type="pres">
      <dgm:prSet presAssocID="{4A604050-85C5-40A1-AB50-06CBF2CB6A3D}" presName="spaceRect" presStyleCnt="0"/>
      <dgm:spPr/>
    </dgm:pt>
    <dgm:pt modelId="{5C5135AC-0E3F-45DC-B032-F10BC04CF296}" type="pres">
      <dgm:prSet presAssocID="{4A604050-85C5-40A1-AB50-06CBF2CB6A3D}" presName="textRect" presStyleLbl="revTx" presStyleIdx="4" presStyleCnt="5" custScaleY="132420" custLinFactNeighborX="-665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58160-D597-4507-AB5C-527BD0476651}" srcId="{FED06FDB-E03C-4BFC-820F-313FB9B6A648}" destId="{9558E1EA-6022-4747-860F-3EABA4F0367E}" srcOrd="1" destOrd="0" parTransId="{4BC7DB5E-4EA7-4299-B93D-0D9D5AA38137}" sibTransId="{905529DF-8694-4DB2-94A4-4BDFD2E9BF1E}"/>
    <dgm:cxn modelId="{14B4CE9C-F46B-491B-A4F4-BA767A35F824}" type="presOf" srcId="{9558E1EA-6022-4747-860F-3EABA4F0367E}" destId="{969EEF68-DE1B-49ED-9BE3-F0CC6EEA7151}" srcOrd="0" destOrd="0" presId="urn:microsoft.com/office/officeart/2018/2/layout/IconLabelList"/>
    <dgm:cxn modelId="{FDF16A1E-86CC-4F3A-BE2F-387E148E834D}" srcId="{FED06FDB-E03C-4BFC-820F-313FB9B6A648}" destId="{FE63BD6F-EC1E-4A8B-8A64-8F91B20D7D41}" srcOrd="0" destOrd="0" parTransId="{79D8F18F-2EA5-4380-9610-B9C293D0EE2A}" sibTransId="{D827037D-8B47-4B99-A064-846D7ABF5018}"/>
    <dgm:cxn modelId="{0AAA6E63-3667-458F-97C1-3456A417773F}" srcId="{FED06FDB-E03C-4BFC-820F-313FB9B6A648}" destId="{4A604050-85C5-40A1-AB50-06CBF2CB6A3D}" srcOrd="4" destOrd="0" parTransId="{54EE1A86-6605-4B0A-9169-40034123B14F}" sibTransId="{AFF44A63-9F13-4E65-9EB8-4EBFDFEA564E}"/>
    <dgm:cxn modelId="{9AF06D9A-19FC-4673-8488-1C1CC302FAF3}" type="presOf" srcId="{63E866FD-303C-48B8-B38A-A2899440B902}" destId="{82FA2376-FFBD-4BE4-B963-4069107FACBB}" srcOrd="0" destOrd="0" presId="urn:microsoft.com/office/officeart/2018/2/layout/IconLabelList"/>
    <dgm:cxn modelId="{E55C2662-842A-4C75-BD71-30E2685BF757}" type="presOf" srcId="{A12F774C-F2D8-4612-ABD2-20CE2E43A19C}" destId="{0D2BDFAE-EEEB-4528-BD40-E7B511CBF40F}" srcOrd="0" destOrd="0" presId="urn:microsoft.com/office/officeart/2018/2/layout/IconLabelList"/>
    <dgm:cxn modelId="{534E24E9-E760-4105-BE8C-06A00AD02DD0}" srcId="{FED06FDB-E03C-4BFC-820F-313FB9B6A648}" destId="{63E866FD-303C-48B8-B38A-A2899440B902}" srcOrd="2" destOrd="0" parTransId="{428EAE27-8738-4F11-8903-72DAADB1BC9A}" sibTransId="{E55D860C-F990-4EDA-A957-96798EF56041}"/>
    <dgm:cxn modelId="{514516BA-CE50-4C16-B5C0-D65014E8B7F5}" type="presOf" srcId="{4A604050-85C5-40A1-AB50-06CBF2CB6A3D}" destId="{5C5135AC-0E3F-45DC-B032-F10BC04CF296}" srcOrd="0" destOrd="0" presId="urn:microsoft.com/office/officeart/2018/2/layout/IconLabelList"/>
    <dgm:cxn modelId="{EC8E6A64-0044-40F4-AB28-4F3EBFF2D7D5}" srcId="{FED06FDB-E03C-4BFC-820F-313FB9B6A648}" destId="{A12F774C-F2D8-4612-ABD2-20CE2E43A19C}" srcOrd="3" destOrd="0" parTransId="{7870ADA5-EF18-477F-8514-6594AA94A912}" sibTransId="{43043174-CB2A-40C5-9A61-B1D509DE967D}"/>
    <dgm:cxn modelId="{A01B7BC9-9FEF-4D56-BA7E-30C8138BEB9E}" type="presOf" srcId="{FE63BD6F-EC1E-4A8B-8A64-8F91B20D7D41}" destId="{20AA98A9-52E5-4434-A4ED-8BC5491061CB}" srcOrd="0" destOrd="0" presId="urn:microsoft.com/office/officeart/2018/2/layout/IconLabelList"/>
    <dgm:cxn modelId="{54FF71B1-16A8-407A-AD6C-F464565954A1}" type="presOf" srcId="{FED06FDB-E03C-4BFC-820F-313FB9B6A648}" destId="{98772C81-A4A9-491B-9A1B-112ED2CE9D14}" srcOrd="0" destOrd="0" presId="urn:microsoft.com/office/officeart/2018/2/layout/IconLabelList"/>
    <dgm:cxn modelId="{746F2464-44E4-44E9-A1D0-6EC5A347EA53}" type="presParOf" srcId="{98772C81-A4A9-491B-9A1B-112ED2CE9D14}" destId="{8E0CFD64-2F12-47F9-9699-30EDEDE5A2D0}" srcOrd="0" destOrd="0" presId="urn:microsoft.com/office/officeart/2018/2/layout/IconLabelList"/>
    <dgm:cxn modelId="{FB212455-6AE6-4115-804A-078DA0A7B679}" type="presParOf" srcId="{8E0CFD64-2F12-47F9-9699-30EDEDE5A2D0}" destId="{27FB4376-F925-4519-AF64-6B9EE42C87AD}" srcOrd="0" destOrd="0" presId="urn:microsoft.com/office/officeart/2018/2/layout/IconLabelList"/>
    <dgm:cxn modelId="{CFE0C8FF-75C9-4866-B9C8-A637416DC757}" type="presParOf" srcId="{8E0CFD64-2F12-47F9-9699-30EDEDE5A2D0}" destId="{B3CB5078-0F13-4FD9-AA7D-72FF56728BCE}" srcOrd="1" destOrd="0" presId="urn:microsoft.com/office/officeart/2018/2/layout/IconLabelList"/>
    <dgm:cxn modelId="{525B82FE-2CCE-49B1-B42D-506D66966D6E}" type="presParOf" srcId="{8E0CFD64-2F12-47F9-9699-30EDEDE5A2D0}" destId="{20AA98A9-52E5-4434-A4ED-8BC5491061CB}" srcOrd="2" destOrd="0" presId="urn:microsoft.com/office/officeart/2018/2/layout/IconLabelList"/>
    <dgm:cxn modelId="{2FA65343-979A-4CBD-BE03-E0067D2A5BD4}" type="presParOf" srcId="{98772C81-A4A9-491B-9A1B-112ED2CE9D14}" destId="{C155F3FF-1D32-4208-9CE7-4B62C428A52F}" srcOrd="1" destOrd="0" presId="urn:microsoft.com/office/officeart/2018/2/layout/IconLabelList"/>
    <dgm:cxn modelId="{438B0E8E-6580-4998-ABE7-FD3CF750B469}" type="presParOf" srcId="{98772C81-A4A9-491B-9A1B-112ED2CE9D14}" destId="{E491214A-E5F0-4441-A375-74A0C6DE1CAA}" srcOrd="2" destOrd="0" presId="urn:microsoft.com/office/officeart/2018/2/layout/IconLabelList"/>
    <dgm:cxn modelId="{DFA6F217-A19F-4D64-9E7C-879BF78449A0}" type="presParOf" srcId="{E491214A-E5F0-4441-A375-74A0C6DE1CAA}" destId="{E9A2C174-6753-414D-8E90-1FBFE35C0187}" srcOrd="0" destOrd="0" presId="urn:microsoft.com/office/officeart/2018/2/layout/IconLabelList"/>
    <dgm:cxn modelId="{BC06B120-674B-4421-A2BA-3ADCD5CD15CB}" type="presParOf" srcId="{E491214A-E5F0-4441-A375-74A0C6DE1CAA}" destId="{05BB755C-31FC-4BB8-B39E-E1DA58143DD9}" srcOrd="1" destOrd="0" presId="urn:microsoft.com/office/officeart/2018/2/layout/IconLabelList"/>
    <dgm:cxn modelId="{DF52540A-AC55-4F4A-B46A-C167502EB1B1}" type="presParOf" srcId="{E491214A-E5F0-4441-A375-74A0C6DE1CAA}" destId="{969EEF68-DE1B-49ED-9BE3-F0CC6EEA7151}" srcOrd="2" destOrd="0" presId="urn:microsoft.com/office/officeart/2018/2/layout/IconLabelList"/>
    <dgm:cxn modelId="{AC95F304-2792-4DCD-B625-4FE2533F5D3C}" type="presParOf" srcId="{98772C81-A4A9-491B-9A1B-112ED2CE9D14}" destId="{58B57CDC-0A9F-405F-A0DE-C08BE4DDDBDA}" srcOrd="3" destOrd="0" presId="urn:microsoft.com/office/officeart/2018/2/layout/IconLabelList"/>
    <dgm:cxn modelId="{3D5E29F3-61EF-4C85-BF17-260A39FE74C1}" type="presParOf" srcId="{98772C81-A4A9-491B-9A1B-112ED2CE9D14}" destId="{BF5E0C38-324F-4629-8B05-A0A0D39BFABD}" srcOrd="4" destOrd="0" presId="urn:microsoft.com/office/officeart/2018/2/layout/IconLabelList"/>
    <dgm:cxn modelId="{5530CD5A-C844-4D3E-8D59-F4351BCA5604}" type="presParOf" srcId="{BF5E0C38-324F-4629-8B05-A0A0D39BFABD}" destId="{A30E2E11-3A94-40D2-98DC-094E6DF5690D}" srcOrd="0" destOrd="0" presId="urn:microsoft.com/office/officeart/2018/2/layout/IconLabelList"/>
    <dgm:cxn modelId="{44E8304A-4AE3-47A0-881F-192824DE234D}" type="presParOf" srcId="{BF5E0C38-324F-4629-8B05-A0A0D39BFABD}" destId="{537EEDD3-97C4-49DE-9C13-95410E509F86}" srcOrd="1" destOrd="0" presId="urn:microsoft.com/office/officeart/2018/2/layout/IconLabelList"/>
    <dgm:cxn modelId="{F322575D-CA12-495D-B14C-ACA00766CA5D}" type="presParOf" srcId="{BF5E0C38-324F-4629-8B05-A0A0D39BFABD}" destId="{82FA2376-FFBD-4BE4-B963-4069107FACBB}" srcOrd="2" destOrd="0" presId="urn:microsoft.com/office/officeart/2018/2/layout/IconLabelList"/>
    <dgm:cxn modelId="{249C38CA-3EED-4C5E-8805-BF4C3CBB6CA9}" type="presParOf" srcId="{98772C81-A4A9-491B-9A1B-112ED2CE9D14}" destId="{5209339B-6881-4618-A999-BB625570D413}" srcOrd="5" destOrd="0" presId="urn:microsoft.com/office/officeart/2018/2/layout/IconLabelList"/>
    <dgm:cxn modelId="{2CF95D99-624B-43C8-83A5-A5EEEE27FAEA}" type="presParOf" srcId="{98772C81-A4A9-491B-9A1B-112ED2CE9D14}" destId="{2F9AA064-5C2E-47F3-877E-7ED830FC4B91}" srcOrd="6" destOrd="0" presId="urn:microsoft.com/office/officeart/2018/2/layout/IconLabelList"/>
    <dgm:cxn modelId="{D8BBDD02-8F9F-4659-BA93-C33BFD7E13E3}" type="presParOf" srcId="{2F9AA064-5C2E-47F3-877E-7ED830FC4B91}" destId="{8575EAAD-FB5D-42A8-833B-B42B551AD81E}" srcOrd="0" destOrd="0" presId="urn:microsoft.com/office/officeart/2018/2/layout/IconLabelList"/>
    <dgm:cxn modelId="{6B52ED72-BF18-41C7-A05C-7C7D64F87EDF}" type="presParOf" srcId="{2F9AA064-5C2E-47F3-877E-7ED830FC4B91}" destId="{7608FD7A-246D-48B2-AFED-4B9AB726608B}" srcOrd="1" destOrd="0" presId="urn:microsoft.com/office/officeart/2018/2/layout/IconLabelList"/>
    <dgm:cxn modelId="{B5EEF0D8-9132-494E-8A1A-417C707F6446}" type="presParOf" srcId="{2F9AA064-5C2E-47F3-877E-7ED830FC4B91}" destId="{0D2BDFAE-EEEB-4528-BD40-E7B511CBF40F}" srcOrd="2" destOrd="0" presId="urn:microsoft.com/office/officeart/2018/2/layout/IconLabelList"/>
    <dgm:cxn modelId="{E45E1762-0B8C-4F8B-8167-76D2386CFD36}" type="presParOf" srcId="{98772C81-A4A9-491B-9A1B-112ED2CE9D14}" destId="{C011D64C-01F6-4786-8957-7C107CCFBEE3}" srcOrd="7" destOrd="0" presId="urn:microsoft.com/office/officeart/2018/2/layout/IconLabelList"/>
    <dgm:cxn modelId="{7210DB9B-3E6F-47EF-931D-A74DEA28D337}" type="presParOf" srcId="{98772C81-A4A9-491B-9A1B-112ED2CE9D14}" destId="{967B15E5-F758-487A-B2F5-3A1ECDE092B0}" srcOrd="8" destOrd="0" presId="urn:microsoft.com/office/officeart/2018/2/layout/IconLabelList"/>
    <dgm:cxn modelId="{E361480E-4B8F-4A33-828F-ED39594E36DF}" type="presParOf" srcId="{967B15E5-F758-487A-B2F5-3A1ECDE092B0}" destId="{AB5DB8CD-4053-491E-8AF5-5F47C3511C01}" srcOrd="0" destOrd="0" presId="urn:microsoft.com/office/officeart/2018/2/layout/IconLabelList"/>
    <dgm:cxn modelId="{4119FF47-7D16-4C83-AF95-0B42B0FBCC20}" type="presParOf" srcId="{967B15E5-F758-487A-B2F5-3A1ECDE092B0}" destId="{B6C2B7F0-22E3-47C7-8780-1D00662E50A6}" srcOrd="1" destOrd="0" presId="urn:microsoft.com/office/officeart/2018/2/layout/IconLabelList"/>
    <dgm:cxn modelId="{E6A3AAD9-EFB6-4DD5-8D6B-3169FD0BD7A6}" type="presParOf" srcId="{967B15E5-F758-487A-B2F5-3A1ECDE092B0}" destId="{5C5135AC-0E3F-45DC-B032-F10BC04CF29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B4376-F925-4519-AF64-6B9EE42C87AD}">
      <dsp:nvSpPr>
        <dsp:cNvPr id="0" name=""/>
        <dsp:cNvSpPr/>
      </dsp:nvSpPr>
      <dsp:spPr>
        <a:xfrm>
          <a:off x="1471847" y="1532661"/>
          <a:ext cx="810000" cy="81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A98A9-52E5-4434-A4ED-8BC5491061CB}">
      <dsp:nvSpPr>
        <dsp:cNvPr id="0" name=""/>
        <dsp:cNvSpPr/>
      </dsp:nvSpPr>
      <dsp:spPr>
        <a:xfrm>
          <a:off x="1016983" y="2580654"/>
          <a:ext cx="1800000" cy="1370278"/>
        </a:xfrm>
        <a:prstGeom prst="rect">
          <a:avLst/>
        </a:prstGeom>
        <a:solidFill>
          <a:srgbClr val="3BC0C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200" b="0" i="0" kern="120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i="0" kern="12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Student registers for a UCAS Hub account to carry out research and start application.</a:t>
          </a:r>
        </a:p>
      </dsp:txBody>
      <dsp:txXfrm>
        <a:off x="1016983" y="2580654"/>
        <a:ext cx="1800000" cy="1370278"/>
      </dsp:txXfrm>
    </dsp:sp>
    <dsp:sp modelId="{E9A2C174-6753-414D-8E90-1FBFE35C0187}">
      <dsp:nvSpPr>
        <dsp:cNvPr id="0" name=""/>
        <dsp:cNvSpPr/>
      </dsp:nvSpPr>
      <dsp:spPr>
        <a:xfrm>
          <a:off x="3482073" y="1529978"/>
          <a:ext cx="810000" cy="81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EEF68-DE1B-49ED-9BE3-F0CC6EEA7151}">
      <dsp:nvSpPr>
        <dsp:cNvPr id="0" name=""/>
        <dsp:cNvSpPr/>
      </dsp:nvSpPr>
      <dsp:spPr>
        <a:xfrm>
          <a:off x="3045871" y="2574113"/>
          <a:ext cx="1800000" cy="1379000"/>
        </a:xfrm>
        <a:prstGeom prst="rect">
          <a:avLst/>
        </a:prstGeom>
        <a:solidFill>
          <a:srgbClr val="5DB88D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Student completes all sections of the application and sends it to their school/college.</a:t>
          </a:r>
        </a:p>
      </dsp:txBody>
      <dsp:txXfrm>
        <a:off x="3045871" y="2574113"/>
        <a:ext cx="1800000" cy="1379000"/>
      </dsp:txXfrm>
    </dsp:sp>
    <dsp:sp modelId="{A30E2E11-3A94-40D2-98DC-094E6DF5690D}">
      <dsp:nvSpPr>
        <dsp:cNvPr id="0" name=""/>
        <dsp:cNvSpPr/>
      </dsp:nvSpPr>
      <dsp:spPr>
        <a:xfrm>
          <a:off x="5568594" y="1573552"/>
          <a:ext cx="810000" cy="81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A2376-FFBD-4BE4-B963-4069107FACBB}">
      <dsp:nvSpPr>
        <dsp:cNvPr id="0" name=""/>
        <dsp:cNvSpPr/>
      </dsp:nvSpPr>
      <dsp:spPr>
        <a:xfrm>
          <a:off x="5074381" y="2604110"/>
          <a:ext cx="1800000" cy="1339004"/>
        </a:xfrm>
        <a:prstGeom prst="rect">
          <a:avLst/>
        </a:prstGeom>
        <a:solidFill>
          <a:srgbClr val="FF645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Teacher or adviser reviews the application and adds reference and predicted grades.</a:t>
          </a:r>
        </a:p>
      </dsp:txBody>
      <dsp:txXfrm>
        <a:off x="5074381" y="2604110"/>
        <a:ext cx="1800000" cy="1339004"/>
      </dsp:txXfrm>
    </dsp:sp>
    <dsp:sp modelId="{8575EAAD-FB5D-42A8-833B-B42B551AD81E}">
      <dsp:nvSpPr>
        <dsp:cNvPr id="0" name=""/>
        <dsp:cNvSpPr/>
      </dsp:nvSpPr>
      <dsp:spPr>
        <a:xfrm>
          <a:off x="7486261" y="1617549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BDFAE-EEEB-4528-BD40-E7B511CBF40F}">
      <dsp:nvSpPr>
        <dsp:cNvPr id="0" name=""/>
        <dsp:cNvSpPr/>
      </dsp:nvSpPr>
      <dsp:spPr>
        <a:xfrm>
          <a:off x="7106437" y="2627431"/>
          <a:ext cx="1800000" cy="1307908"/>
        </a:xfrm>
        <a:prstGeom prst="rect">
          <a:avLst/>
        </a:prstGeom>
        <a:solidFill>
          <a:srgbClr val="836CD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Applications are sent to UCAS by college on behalf of the student.</a:t>
          </a:r>
        </a:p>
      </dsp:txBody>
      <dsp:txXfrm>
        <a:off x="7106437" y="2627431"/>
        <a:ext cx="1800000" cy="1307908"/>
      </dsp:txXfrm>
    </dsp:sp>
    <dsp:sp modelId="{AB5DB8CD-4053-491E-8AF5-5F47C3511C01}">
      <dsp:nvSpPr>
        <dsp:cNvPr id="0" name=""/>
        <dsp:cNvSpPr/>
      </dsp:nvSpPr>
      <dsp:spPr>
        <a:xfrm>
          <a:off x="9611119" y="1576351"/>
          <a:ext cx="810000" cy="81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135AC-0E3F-45DC-B032-F10BC04CF296}">
      <dsp:nvSpPr>
        <dsp:cNvPr id="0" name=""/>
        <dsp:cNvSpPr/>
      </dsp:nvSpPr>
      <dsp:spPr>
        <a:xfrm>
          <a:off x="9110845" y="2625145"/>
          <a:ext cx="1800000" cy="1310957"/>
        </a:xfrm>
        <a:prstGeom prst="rect">
          <a:avLst/>
        </a:prstGeom>
        <a:solidFill>
          <a:srgbClr val="FBC65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200" b="0" i="0" kern="120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i="0" kern="12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Universities make their decisions on the application. </a:t>
          </a:r>
        </a:p>
      </dsp:txBody>
      <dsp:txXfrm>
        <a:off x="9110845" y="2625145"/>
        <a:ext cx="1800000" cy="1310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29CCB-471D-4695-AC1A-00CADD57CC7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6002-B009-489F-BCA1-19D448E38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8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6002-B009-489F-BCA1-19D448E38A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6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Over 35,000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6002-B009-489F-BCA1-19D448E38A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3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6002-B009-489F-BCA1-19D448E38A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9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A79BF-31AF-4BF4-AFF7-2D4C4F6C61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rgbClr val="E31873"/>
              </a:solidFill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6002-B009-489F-BCA1-19D448E38A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11" y="27987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11" y="5392738"/>
            <a:ext cx="9144000" cy="94138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2" y="339303"/>
            <a:ext cx="1424328" cy="142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8" y="251926"/>
            <a:ext cx="1511338" cy="16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00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56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116" y="2180167"/>
            <a:ext cx="5157787" cy="547844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17" y="2814108"/>
            <a:ext cx="5157787" cy="2850464"/>
          </a:xfrm>
        </p:spPr>
        <p:txBody>
          <a:bodyPr/>
          <a:lstStyle>
            <a:lvl1pPr>
              <a:buClr>
                <a:schemeClr val="accent5"/>
              </a:buClr>
              <a:defRPr sz="2400"/>
            </a:lvl1pPr>
            <a:lvl2pPr>
              <a:buClr>
                <a:schemeClr val="accent5"/>
              </a:buClr>
              <a:defRPr sz="2133"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180167"/>
            <a:ext cx="5183188" cy="547844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814106"/>
            <a:ext cx="5259388" cy="2850465"/>
          </a:xfrm>
        </p:spPr>
        <p:txBody>
          <a:bodyPr/>
          <a:lstStyle>
            <a:lvl1pPr>
              <a:buClr>
                <a:schemeClr val="accent5"/>
              </a:buClr>
              <a:defRPr sz="2400"/>
            </a:lvl1pPr>
            <a:lvl2pPr>
              <a:buClr>
                <a:schemeClr val="accent5"/>
              </a:buClr>
              <a:defRPr sz="2133"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86168E-ABA4-E049-B7DA-A0DD31AAE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279C42-EE85-014B-8C15-2B7F73868839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F4592A6-26BA-0E45-84F0-15D6DC0F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3ED7F5-D386-9F4E-93F6-FF04FAB3DF3D}" type="datetime4">
              <a:rPr lang="en-GB" smtClean="0"/>
              <a:t>24 June 2024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0E2A5CD-D15E-4441-950D-8C3A0573E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264DAA2-3296-1647-BF9D-71D67672F2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F9475B9-2182-E742-82DC-BE5F5D4A4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118" y="466007"/>
            <a:ext cx="10147825" cy="1358703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17" y="2180167"/>
            <a:ext cx="10970683" cy="399679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US"/>
          </a:p>
          <a:p>
            <a:pPr lvl="4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ECDEDC-1980-3D42-9C5A-8D534AAAF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408AC5-2F8A-FB4A-8BC5-0F73ABE4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466007"/>
            <a:ext cx="10147825" cy="135870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E0848-F70C-E542-94DA-30773629AB19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D442FCB-82D7-8A43-B8F6-C5915ED00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3ED7F5-D386-9F4E-93F6-FF04FAB3DF3D}" type="datetime4">
              <a:rPr lang="en-GB" smtClean="0"/>
              <a:pPr/>
              <a:t>24 June 2024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25ECB4-1BA3-254F-BBEE-0C9FA393E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F232912-BB2D-674A-B02D-9F2EB011A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304538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F661B-9E03-F742-B525-44535FC6C5E1}"/>
              </a:ext>
            </a:extLst>
          </p:cNvPr>
          <p:cNvSpPr/>
          <p:nvPr userDrawn="1"/>
        </p:nvSpPr>
        <p:spPr>
          <a:xfrm>
            <a:off x="393573" y="740834"/>
            <a:ext cx="6610851" cy="53551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0D40CC-642D-5147-9BFC-B0B1AC2F66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612" y="1352390"/>
            <a:ext cx="5653741" cy="2556223"/>
          </a:xfrm>
        </p:spPr>
        <p:txBody>
          <a:bodyPr lIns="0" anchor="b"/>
          <a:lstStyle>
            <a:lvl1pPr algn="l">
              <a:defRPr sz="60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AF148F-EA21-634B-B678-7786BC941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612" y="5300880"/>
            <a:ext cx="1066800" cy="32173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1480B16-9310-5440-883C-FCB0C6ED02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611" y="4040094"/>
            <a:ext cx="5653741" cy="10757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67" b="0" i="0">
                <a:latin typeface="+mj-lt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17" y="2180167"/>
            <a:ext cx="10970683" cy="399679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US"/>
          </a:p>
          <a:p>
            <a:pPr lvl="4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583453-FCDA-A14F-BFF8-458D00196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B033A1D-E455-9946-A3E3-EBEF1EBD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466007"/>
            <a:ext cx="10147825" cy="135870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BB8075-CBD7-4E4C-929A-4DA121AF4948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1985517-24AB-6347-BAA1-E8E5A30CF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3ED7F5-D386-9F4E-93F6-FF04FAB3DF3D}" type="datetime4">
              <a:rPr lang="en-GB" smtClean="0"/>
              <a:t>24 June 2024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7663476-5FE4-B242-80D4-EE4FA0045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4B602E5-2865-ED4D-96ED-B6B22443B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363026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17" y="2180167"/>
            <a:ext cx="10970683" cy="3996796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  <a:lvl6pPr>
              <a:buClr>
                <a:schemeClr val="accent5"/>
              </a:buClr>
              <a:defRPr/>
            </a:lvl6pPr>
            <a:lvl7pPr>
              <a:buClr>
                <a:schemeClr val="accent5"/>
              </a:buClr>
              <a:defRPr/>
            </a:lvl7pPr>
            <a:lvl8pPr>
              <a:buClr>
                <a:schemeClr val="accent5"/>
              </a:buClr>
              <a:defRPr/>
            </a:lvl8pPr>
            <a:lvl9pPr>
              <a:buClr>
                <a:schemeClr val="accent5"/>
              </a:buCl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US"/>
          </a:p>
          <a:p>
            <a:pPr lvl="4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C45213-5C21-9F40-B678-83D745781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70134-F632-484B-8421-2A4FC294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466007"/>
            <a:ext cx="10147825" cy="135870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1240E4-618D-4949-A047-C50DE00C0E75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10A017-5ED7-DF4D-B5B4-8EA7C1F86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3ED7F5-D386-9F4E-93F6-FF04FAB3DF3D}" type="datetime4">
              <a:rPr lang="en-GB" smtClean="0"/>
              <a:t>24 June 2024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529030A-D2E5-E043-9512-B594C6EE0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8C4C72-106E-0E44-8DA6-1B2CD66EA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383809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9241ACC-D76F-604E-BD17-676DDA3C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1709739"/>
            <a:ext cx="10964333" cy="2173260"/>
          </a:xfrm>
          <a:noFill/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FDAE54-0B72-5840-ADB5-ADBBECB2A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118" y="3916391"/>
            <a:ext cx="10964333" cy="2173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C9066-1E21-2B40-861E-E7B7E64CC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610" y="448513"/>
            <a:ext cx="969273" cy="2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02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BB6C72-80DB-6947-A268-72C014729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B790EC-8C5B-D343-A62E-4D3C8191175D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BEDA432-64C8-DE4C-ACA0-1C8F1BE6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3ED7F5-D386-9F4E-93F6-FF04FAB3DF3D}" type="datetime4">
              <a:rPr lang="en-GB" smtClean="0"/>
              <a:t>24 June 2024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F9FE36-268D-4746-B932-033FC7DB1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74779F4-2C51-0B47-920D-A13091721E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0457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39B35B-9CB2-A940-AB8D-492F9F38D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77C829-9A29-B541-88A0-E0A3241E2494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FDA17A-4D85-2B45-A847-4908C65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3ED7F5-D386-9F4E-93F6-FF04FAB3DF3D}" type="datetime4">
              <a:rPr lang="en-GB" smtClean="0"/>
              <a:t>24 June 2024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AE4CE8-E988-8743-B07A-75A86D10F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A44E55B-9546-8343-A41F-0EA8DF15F8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424885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58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85D838-5580-B346-A5C8-F3F610B00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DD2D11-E1B2-5B47-9CEF-AC219BED6359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78753B-B85C-A943-AA55-73E22233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3ED7F5-D386-9F4E-93F6-FF04FAB3DF3D}" type="datetime4">
              <a:rPr lang="en-GB" smtClean="0"/>
              <a:t>24 June 2024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C71B9E-F331-0D44-A985-20D528D18A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CE5E41F-4B76-A546-A047-8C150366C4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25715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53F253-0BE7-3746-8016-0FBCE1C8F50B}"/>
              </a:ext>
            </a:extLst>
          </p:cNvPr>
          <p:cNvSpPr/>
          <p:nvPr userDrawn="1"/>
        </p:nvSpPr>
        <p:spPr>
          <a:xfrm>
            <a:off x="393573" y="740834"/>
            <a:ext cx="6610851" cy="53551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CB9580-A0AF-D94B-89D1-593DC75D3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612" y="1342145"/>
            <a:ext cx="5653741" cy="256646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E5821-2F1E-4D45-AA2F-C66CD7B55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612" y="5300880"/>
            <a:ext cx="1066800" cy="32173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F88F49C-C772-A844-8B3E-489B8779F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612" y="4040095"/>
            <a:ext cx="5988424" cy="787400"/>
          </a:xfrm>
        </p:spPr>
        <p:txBody>
          <a:bodyPr>
            <a:noAutofit/>
          </a:bodyPr>
          <a:lstStyle>
            <a:lvl1pPr marL="0" indent="0" algn="l">
              <a:buNone/>
              <a:defRPr sz="1867" b="0" i="0">
                <a:latin typeface="+mj-lt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5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1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7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5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0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>
              <a:defRPr sz="2800">
                <a:solidFill>
                  <a:srgbClr val="001F49"/>
                </a:solidFill>
                <a:latin typeface="Value" panose="020B0503030204020203" pitchFamily="34" charset="0"/>
              </a:defRPr>
            </a:lvl2pPr>
            <a:lvl3pPr>
              <a:defRPr sz="2400">
                <a:solidFill>
                  <a:srgbClr val="001F49"/>
                </a:solidFill>
                <a:latin typeface="Value" panose="020B0503030204020203" pitchFamily="34" charset="0"/>
              </a:defRPr>
            </a:lvl3pPr>
            <a:lvl4pPr>
              <a:defRPr sz="2000">
                <a:solidFill>
                  <a:srgbClr val="001F49"/>
                </a:solidFill>
                <a:latin typeface="Value" panose="020B0503030204020203" pitchFamily="34" charset="0"/>
              </a:defRPr>
            </a:lvl4pPr>
            <a:lvl5pPr>
              <a:defRPr sz="2000">
                <a:solidFill>
                  <a:srgbClr val="001F49"/>
                </a:solidFill>
                <a:latin typeface="Value" panose="020B050303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52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1F49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C79CA-52ED-4C0A-B920-3CA7C63C58B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1F49"/>
                </a:solidFill>
                <a:latin typeface="Value" panose="020B050303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86A47-11F6-4DA7-A562-3F2C850BF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14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1" r:id="rId18"/>
    <p:sldLayoutId id="2147483682" r:id="rId19"/>
    <p:sldLayoutId id="2147483684" r:id="rId20"/>
    <p:sldLayoutId id="214748368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F49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F49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F49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F49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F49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F49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areers@asfc.ac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6.sv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0.svg"/><Relationship Id="rId1" Type="http://schemas.openxmlformats.org/officeDocument/2006/relationships/tags" Target="../tags/tag3.xml"/><Relationship Id="rId6" Type="http://schemas.openxmlformats.org/officeDocument/2006/relationships/image" Target="../media/image30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21.png"/><Relationship Id="rId1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student-finance" TargetMode="External"/><Relationship Id="rId2" Type="http://schemas.openxmlformats.org/officeDocument/2006/relationships/hyperlink" Target="https://www.ucas.com/mon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eysavingexpert.com/student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ltimateguides.ucas.com/usingtheleaguetable/" TargetMode="External"/><Relationship Id="rId2" Type="http://schemas.openxmlformats.org/officeDocument/2006/relationships/hyperlink" Target="https://digital.ucas.com/search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hyperlink" Target="https://www.ucas.com/parents-signu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svg"/><Relationship Id="rId11" Type="http://schemas.openxmlformats.org/officeDocument/2006/relationships/hyperlink" Target="https://ultimateguides.ucas.com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www.ucas.com/undergraduate/applying-university/ucas-undergraduate-advice-parents-and-guardians#:~:text=guide%20for%20parents-,Guides%20to%20help%20you,-Parent%2C%20Guardian%2C%20and" TargetMode="External"/><Relationship Id="rId4" Type="http://schemas.openxmlformats.org/officeDocument/2006/relationships/hyperlink" Target="http://www.ucas.com/parents" TargetMode="External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careers/careers-quiz" TargetMode="External"/><Relationship Id="rId2" Type="http://schemas.openxmlformats.org/officeDocument/2006/relationships/hyperlink" Target="https://www.ucas.com/chat-to-student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1-E7B4-5A43-896E-685CC40D0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10" y="2798763"/>
            <a:ext cx="9632923" cy="2387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boto" panose="02000000000000000000" pitchFamily="2" charset="0"/>
              </a:rPr>
              <a:t/>
            </a:r>
            <a:br>
              <a:rPr lang="en-US">
                <a:latin typeface="Roboto" panose="02000000000000000000" pitchFamily="2" charset="0"/>
              </a:rPr>
            </a:br>
            <a:r>
              <a:rPr lang="en-US">
                <a:latin typeface="Roboto" panose="02000000000000000000" pitchFamily="2" charset="0"/>
              </a:rPr>
              <a:t/>
            </a:r>
            <a:br>
              <a:rPr lang="en-US">
                <a:latin typeface="Roboto" panose="02000000000000000000" pitchFamily="2" charset="0"/>
              </a:rPr>
            </a:br>
            <a:r>
              <a:rPr lang="en-US">
                <a:latin typeface="Roboto" panose="02000000000000000000" pitchFamily="2" charset="0"/>
              </a:rPr>
              <a:t/>
            </a:r>
            <a:br>
              <a:rPr lang="en-US">
                <a:latin typeface="Roboto" panose="02000000000000000000" pitchFamily="2" charset="0"/>
              </a:rPr>
            </a:br>
            <a:r>
              <a:rPr lang="en-US">
                <a:latin typeface="+mn-lt"/>
              </a:rPr>
              <a:t>Support for University Applications</a:t>
            </a:r>
            <a:br>
              <a:rPr lang="en-US">
                <a:latin typeface="+mn-lt"/>
              </a:rPr>
            </a:br>
            <a:r>
              <a:rPr lang="en-US" sz="3600">
                <a:latin typeface="+mn-lt"/>
              </a:rPr>
              <a:t>Transition to A2 Parents' Event (June 2024)</a:t>
            </a:r>
            <a:r>
              <a:rPr lang="en-US">
                <a:latin typeface="+mn-lt"/>
              </a:rPr>
              <a:t/>
            </a: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latin typeface="+mn-lt"/>
              </a:rPr>
              <a:t>Debbie Macintosh – Senior Tutor Manager</a:t>
            </a:r>
          </a:p>
          <a:p>
            <a:r>
              <a:rPr lang="en-GB">
                <a:latin typeface="+mn-lt"/>
              </a:rPr>
              <a:t>Lindsey Dhokia – Careers Adviser</a:t>
            </a:r>
          </a:p>
        </p:txBody>
      </p:sp>
    </p:spTree>
    <p:extLst>
      <p:ext uri="{BB962C8B-B14F-4D97-AF65-F5344CB8AC3E}">
        <p14:creationId xmlns:p14="http://schemas.microsoft.com/office/powerpoint/2010/main" val="152794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75" y="19259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>
                <a:latin typeface="+mn-lt"/>
              </a:rPr>
              <a:t>Activities within the A1 tutorial curriculum to support university applications…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322970"/>
              </p:ext>
            </p:extLst>
          </p:nvPr>
        </p:nvGraphicFramePr>
        <p:xfrm>
          <a:off x="923925" y="1524000"/>
          <a:ext cx="10410540" cy="495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270">
                  <a:extLst>
                    <a:ext uri="{9D8B030D-6E8A-4147-A177-3AD203B41FA5}">
                      <a16:colId xmlns:a16="http://schemas.microsoft.com/office/drawing/2014/main" val="819622857"/>
                    </a:ext>
                  </a:extLst>
                </a:gridCol>
                <a:gridCol w="5205270">
                  <a:extLst>
                    <a:ext uri="{9D8B030D-6E8A-4147-A177-3AD203B41FA5}">
                      <a16:colId xmlns:a16="http://schemas.microsoft.com/office/drawing/2014/main" val="686991533"/>
                    </a:ext>
                  </a:extLst>
                </a:gridCol>
              </a:tblGrid>
              <a:tr h="337718">
                <a:tc>
                  <a:txBody>
                    <a:bodyPr/>
                    <a:lstStyle/>
                    <a:p>
                      <a:r>
                        <a:rPr lang="en-GB"/>
                        <a:t>A1 tutorial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How</a:t>
                      </a:r>
                      <a:r>
                        <a:rPr lang="en-GB" baseline="0"/>
                        <a:t> students and parents can help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77341"/>
                  </a:ext>
                </a:extLst>
              </a:tr>
              <a:tr h="534720">
                <a:tc>
                  <a:txBody>
                    <a:bodyPr/>
                    <a:lstStyle/>
                    <a:p>
                      <a:r>
                        <a:rPr lang="en-GB" sz="1600"/>
                        <a:t>Introduction</a:t>
                      </a:r>
                      <a:r>
                        <a:rPr lang="en-GB" sz="1600" baseline="0"/>
                        <a:t> and registration with </a:t>
                      </a:r>
                      <a:r>
                        <a:rPr lang="en-GB" sz="1600" baseline="0" err="1"/>
                        <a:t>Unifrog</a:t>
                      </a:r>
                      <a:r>
                        <a:rPr lang="en-GB" sz="1600" baseline="0"/>
                        <a:t> (Jan 2024)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Familiaris</a:t>
                      </a:r>
                      <a:r>
                        <a:rPr lang="en-GB" sz="1600" baseline="0"/>
                        <a:t>e yourself with the various tools and functions of the </a:t>
                      </a:r>
                      <a:r>
                        <a:rPr lang="en-GB" sz="1600" baseline="0" err="1"/>
                        <a:t>Unifrog</a:t>
                      </a:r>
                      <a:r>
                        <a:rPr lang="en-GB" sz="1600" baseline="0"/>
                        <a:t> platform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120664"/>
                  </a:ext>
                </a:extLst>
              </a:tr>
              <a:tr h="985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Introduction to simple careers searches, i.e. the UCAS Career Quiz/ </a:t>
                      </a:r>
                      <a:r>
                        <a:rPr lang="en-GB" sz="16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Unifrog</a:t>
                      </a: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Profile Quizzes  to assist those students who are as yet, unsure about their career intentions (Jan- Feb 2024)</a:t>
                      </a:r>
                      <a:endParaRPr lang="en-US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Complete tests and research potential careers/job role suggestions as a result of the simple careers searches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892807"/>
                  </a:ext>
                </a:extLst>
              </a:tr>
              <a:tr h="5347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Independent </a:t>
                      </a:r>
                      <a:r>
                        <a:rPr lang="en-GB" sz="16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Unifrog</a:t>
                      </a: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research task set to all students to create short lists for both university courses and apprenticeships (Jan 2024)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Revisit the shortlists and familiarise yourself with key information (for example, entry requirements, salaries, student satisfaction, modules)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67349"/>
                  </a:ext>
                </a:extLst>
              </a:tr>
              <a:tr h="534720">
                <a:tc>
                  <a:txBody>
                    <a:bodyPr/>
                    <a:lstStyle/>
                    <a:p>
                      <a:r>
                        <a:rPr lang="en-GB" sz="1600"/>
                        <a:t>UCAS Discovery/</a:t>
                      </a:r>
                      <a:r>
                        <a:rPr lang="en-GB" sz="1600" baseline="0"/>
                        <a:t>HE Exhibition in Manchester (March 2024)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To attend and conduct face to face research during further</a:t>
                      </a:r>
                      <a:r>
                        <a:rPr lang="en-GB" sz="1600" baseline="0"/>
                        <a:t> university events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91991"/>
                  </a:ext>
                </a:extLst>
              </a:tr>
              <a:tr h="75986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/>
                        <a:t>Signposted online events to all A1 students (for example, </a:t>
                      </a:r>
                      <a:r>
                        <a:rPr lang="en-GB" sz="1600" baseline="0"/>
                        <a:t>National Apprenticeship Week (w/b 5 Feb), National Careers Week (w/b 4 March) 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To attend</a:t>
                      </a:r>
                      <a:r>
                        <a:rPr lang="en-GB" sz="1600" baseline="0"/>
                        <a:t> relevant online events and engage with online talks and workshops, etc.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735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1600"/>
                        <a:t>Student Life/Finance</a:t>
                      </a:r>
                      <a:r>
                        <a:rPr lang="en-GB" sz="1600" baseline="0"/>
                        <a:t> Talks delivered by a variety of universities (March 2024)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Students to </a:t>
                      </a:r>
                      <a:r>
                        <a:rPr lang="en-GB" sz="1600" baseline="0"/>
                        <a:t>discuss key information with parents/guardians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8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2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31" y="274638"/>
            <a:ext cx="9585435" cy="598198"/>
          </a:xfrm>
        </p:spPr>
        <p:txBody>
          <a:bodyPr>
            <a:normAutofit fontScale="90000"/>
          </a:bodyPr>
          <a:lstStyle/>
          <a:p>
            <a:r>
              <a:rPr lang="en-GB">
                <a:latin typeface="+mn-lt"/>
              </a:rPr>
              <a:t>More recently and still to come…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060496"/>
              </p:ext>
            </p:extLst>
          </p:nvPr>
        </p:nvGraphicFramePr>
        <p:xfrm>
          <a:off x="1028700" y="1352550"/>
          <a:ext cx="10366476" cy="475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862">
                  <a:extLst>
                    <a:ext uri="{9D8B030D-6E8A-4147-A177-3AD203B41FA5}">
                      <a16:colId xmlns:a16="http://schemas.microsoft.com/office/drawing/2014/main" val="4213148797"/>
                    </a:ext>
                  </a:extLst>
                </a:gridCol>
                <a:gridCol w="5147614">
                  <a:extLst>
                    <a:ext uri="{9D8B030D-6E8A-4147-A177-3AD203B41FA5}">
                      <a16:colId xmlns:a16="http://schemas.microsoft.com/office/drawing/2014/main" val="2863160542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r>
                        <a:rPr lang="en-GB"/>
                        <a:t>A1 Tutorial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How students and parents can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58819"/>
                  </a:ext>
                </a:extLst>
              </a:tr>
              <a:tr h="8300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Introduction to writing Personal Statements (March 2024) and Excelling your personal statement with extra-curricular activities (May 2024)</a:t>
                      </a: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Students were asked to complete 1st draft using resources provided/UCAS Hub by 7th June and upload to Cedar. </a:t>
                      </a:r>
                      <a:r>
                        <a:rPr lang="en-GB" sz="16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Studenst</a:t>
                      </a: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should continue to work on and refine their Personal Statement throughout the summer.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703818"/>
                  </a:ext>
                </a:extLst>
              </a:tr>
              <a:tr h="830098">
                <a:tc>
                  <a:txBody>
                    <a:bodyPr/>
                    <a:lstStyle/>
                    <a:p>
                      <a:r>
                        <a:rPr lang="en-GB" sz="1600"/>
                        <a:t>Researching options</a:t>
                      </a:r>
                      <a:r>
                        <a:rPr lang="en-GB" sz="1600" baseline="0"/>
                        <a:t> utilising the UCAS Hub and understanding entry requirements and contextual offers (May 2024).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Students</a:t>
                      </a:r>
                      <a:r>
                        <a:rPr lang="en-GB" sz="1600" baseline="0"/>
                        <a:t> to explore potential university course choices/ key information and discuss with parents/guardians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934607"/>
                  </a:ext>
                </a:extLst>
              </a:tr>
              <a:tr h="830098">
                <a:tc>
                  <a:txBody>
                    <a:bodyPr/>
                    <a:lstStyle/>
                    <a:p>
                      <a:r>
                        <a:rPr lang="en-GB" sz="1600"/>
                        <a:t>Spotlight on Making the Most of Open Days and communication of university</a:t>
                      </a:r>
                      <a:r>
                        <a:rPr lang="en-GB" sz="1600" baseline="0"/>
                        <a:t> open days and careers events (May 2023)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Students</a:t>
                      </a:r>
                      <a:r>
                        <a:rPr lang="en-GB" sz="1600" baseline="0"/>
                        <a:t> and/or </a:t>
                      </a:r>
                      <a:r>
                        <a:rPr lang="en-GB" sz="1600"/>
                        <a:t>parents/guardians to attend university open days</a:t>
                      </a:r>
                      <a:r>
                        <a:rPr lang="en-GB" sz="1600" baseline="0"/>
                        <a:t> </a:t>
                      </a:r>
                      <a:r>
                        <a:rPr lang="en-GB" sz="1600"/>
                        <a:t>and/or careers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304626"/>
                  </a:ext>
                </a:extLst>
              </a:tr>
              <a:tr h="83009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/>
                        <a:t>Registration for and completion of the online UCAS application – Profile section (June</a:t>
                      </a:r>
                      <a:r>
                        <a:rPr lang="en-GB" sz="1600" baseline="0"/>
                        <a:t> 2024)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Students to complete</a:t>
                      </a:r>
                      <a:r>
                        <a:rPr lang="en-GB" sz="1600" baseline="0"/>
                        <a:t> UCAS application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517149"/>
                  </a:ext>
                </a:extLst>
              </a:tr>
              <a:tr h="830098">
                <a:tc>
                  <a:txBody>
                    <a:bodyPr/>
                    <a:lstStyle/>
                    <a:p>
                      <a:r>
                        <a:rPr lang="en-GB" sz="1600"/>
                        <a:t>1 to 1 meetings with Senior</a:t>
                      </a:r>
                      <a:r>
                        <a:rPr lang="en-GB" sz="1600" baseline="0"/>
                        <a:t> Tutors and/or Careers to discuss future career plans after college (May/June 2024)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Students to prepare for the meetings with ideas they may wish to discuss and book Careers</a:t>
                      </a:r>
                      <a:r>
                        <a:rPr lang="en-GB" sz="1600" baseline="0"/>
                        <a:t> appointments for guidance (where appropriate)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1397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8B8EBE-4E22-311C-DFC2-2D92A79B9ACB}"/>
              </a:ext>
            </a:extLst>
          </p:cNvPr>
          <p:cNvSpPr txBox="1"/>
          <p:nvPr/>
        </p:nvSpPr>
        <p:spPr>
          <a:xfrm>
            <a:off x="2136098" y="6277131"/>
            <a:ext cx="82820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 panose="020F0502020204030204"/>
              </a:rPr>
              <a:t>Email Careers Team on </a:t>
            </a:r>
            <a:r>
              <a:rPr lang="en-US" sz="2400" b="1">
                <a:cs typeface="Calibri" panose="020F0502020204030204"/>
                <a:hlinkClick r:id="rId2"/>
              </a:rPr>
              <a:t>careers@asfc.ac.uk</a:t>
            </a:r>
            <a:r>
              <a:rPr lang="en-US" sz="2400" b="1">
                <a:cs typeface="Calibri" panose="020F050202020403020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186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+mn-lt"/>
              </a:rPr>
              <a:t>Preparation in A1 for A2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00200"/>
            <a:ext cx="8856984" cy="52592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,Sans-Serif" panose="05000000000000000000" pitchFamily="2" charset="2"/>
              <a:buChar char="ü"/>
            </a:pP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Registered/completed </a:t>
            </a:r>
            <a:r>
              <a:rPr lang="en-GB" sz="2600" b="1">
                <a:solidFill>
                  <a:srgbClr val="00B050"/>
                </a:solidFill>
                <a:latin typeface="Calibri"/>
                <a:cs typeface="Calibri"/>
              </a:rPr>
              <a:t>UCAS application </a:t>
            </a: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(not including Choices)</a:t>
            </a:r>
            <a:endParaRPr lang="en-US" sz="260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,Sans-Serif" panose="05000000000000000000" pitchFamily="2" charset="2"/>
              <a:buChar char="ü"/>
            </a:pP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Record of skills, work experience, activities, etc. in your </a:t>
            </a:r>
            <a:r>
              <a:rPr lang="en-GB" sz="2600" b="1">
                <a:solidFill>
                  <a:srgbClr val="00B050"/>
                </a:solidFill>
                <a:latin typeface="Calibri"/>
                <a:cs typeface="Calibri"/>
              </a:rPr>
              <a:t>ILP (Cedar)</a:t>
            </a:r>
            <a:endParaRPr lang="en-US" sz="260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,Sans-Serif" panose="05000000000000000000" pitchFamily="2" charset="2"/>
              <a:buChar char="ü"/>
            </a:pP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An apprenticeship shortlist and/or a UK universities shortlist using </a:t>
            </a:r>
            <a:r>
              <a:rPr lang="en-GB" sz="2600" b="1" err="1">
                <a:solidFill>
                  <a:srgbClr val="00B050"/>
                </a:solidFill>
                <a:latin typeface="Calibri"/>
                <a:cs typeface="Calibri"/>
              </a:rPr>
              <a:t>Unifrog</a:t>
            </a:r>
            <a:endParaRPr lang="en-GB" sz="2600" b="1">
              <a:solidFill>
                <a:srgbClr val="00B05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,Sans-Serif" panose="05000000000000000000" pitchFamily="2" charset="2"/>
              <a:buChar char="ü"/>
            </a:pP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Attendance to </a:t>
            </a:r>
            <a:r>
              <a:rPr lang="en-GB" sz="2600" b="1">
                <a:solidFill>
                  <a:srgbClr val="00B050"/>
                </a:solidFill>
                <a:latin typeface="Calibri"/>
                <a:cs typeface="Calibri"/>
              </a:rPr>
              <a:t>Open Days </a:t>
            </a: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and/or </a:t>
            </a:r>
            <a:r>
              <a:rPr lang="en-GB" sz="2600" b="1">
                <a:solidFill>
                  <a:srgbClr val="00B050"/>
                </a:solidFill>
                <a:latin typeface="Calibri"/>
                <a:cs typeface="Calibri"/>
              </a:rPr>
              <a:t>Careers Events</a:t>
            </a:r>
            <a:endParaRPr lang="en-GB" sz="260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,Sans-Serif" panose="05000000000000000000" pitchFamily="2" charset="2"/>
              <a:buChar char="ü"/>
            </a:pP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lang="en-GB" sz="2600" b="1">
                <a:solidFill>
                  <a:srgbClr val="00B050"/>
                </a:solidFill>
                <a:latin typeface="Calibri"/>
                <a:cs typeface="Calibri"/>
              </a:rPr>
              <a:t>draft personal reflective statement </a:t>
            </a: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(using recommended UCAS proforma) of at least </a:t>
            </a:r>
            <a:r>
              <a:rPr lang="en-GB" sz="2600" b="1">
                <a:solidFill>
                  <a:srgbClr val="002060"/>
                </a:solidFill>
                <a:latin typeface="Calibri"/>
                <a:cs typeface="Calibri"/>
              </a:rPr>
              <a:t>3000 characters</a:t>
            </a:r>
            <a:r>
              <a:rPr lang="en-GB" sz="2600">
                <a:solidFill>
                  <a:srgbClr val="002060"/>
                </a:solidFill>
                <a:latin typeface="Calibri"/>
                <a:cs typeface="Calibri"/>
              </a:rPr>
              <a:t>, uploaded to your ILP (Personal Statement section) Cedar.</a:t>
            </a:r>
            <a:endParaRPr lang="en-US" sz="260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en-US" b="1">
                <a:solidFill>
                  <a:srgbClr val="FF0000"/>
                </a:solidFill>
                <a:latin typeface="Calibri"/>
                <a:cs typeface="Calibri"/>
              </a:rPr>
              <a:t>Reviewed by Senior Tutor via tutorial as part of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b="1">
                <a:solidFill>
                  <a:srgbClr val="FF0000"/>
                </a:solidFill>
                <a:latin typeface="Calibri"/>
                <a:cs typeface="Calibri"/>
              </a:rPr>
              <a:t>Progression Month (June)</a:t>
            </a:r>
            <a:endParaRPr lang="en-GB"/>
          </a:p>
          <a:p>
            <a:pPr marL="0" indent="0">
              <a:buNone/>
            </a:pPr>
            <a:endParaRPr lang="en-GB">
              <a:latin typeface="+mj-lt"/>
            </a:endParaRPr>
          </a:p>
          <a:p>
            <a:pPr marL="0" indent="0" algn="ctr">
              <a:buNone/>
            </a:pPr>
            <a:endParaRPr lang="en-US" b="1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GB">
              <a:latin typeface="+mj-lt"/>
            </a:endParaRPr>
          </a:p>
          <a:p>
            <a:pPr marL="0" indent="0">
              <a:buNone/>
            </a:pPr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47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D88DF24-E0C0-490E-86B5-EED7DCC186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17" y="32826"/>
            <a:ext cx="7412025" cy="1402828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>
                <a:latin typeface="+mn-lt"/>
              </a:rPr>
              <a:t>What does the UCAS Application look like?</a:t>
            </a:r>
            <a:endParaRPr lang="en-GB" sz="4800">
              <a:latin typeface="+mn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19386CE-A5DF-452B-A6C7-D61E79B0587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58266" y="1732935"/>
            <a:ext cx="6719293" cy="48528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tabLst>
                <a:tab pos="2269007" algn="l"/>
                <a:tab pos="3939014" algn="l"/>
              </a:tabLst>
            </a:pPr>
            <a:r>
              <a:rPr lang="en-GB" sz="2100" b="1">
                <a:solidFill>
                  <a:srgbClr val="002060"/>
                </a:solidFill>
                <a:latin typeface="+mn-lt"/>
                <a:ea typeface="MS PGothic"/>
                <a:cs typeface="Calibri"/>
              </a:rPr>
              <a:t>Profile:</a:t>
            </a: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anose="020B0604020202020204" pitchFamily="34" charset="0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Personal details</a:t>
            </a:r>
            <a:endParaRPr lang="en-GB" sz="2100">
              <a:latin typeface="+mn-lt"/>
              <a:cs typeface="Calibri" panose="020F0502020204030204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anose="020B0604020202020204" pitchFamily="34" charset="0"/>
              <a:buChar char="•"/>
              <a:tabLst>
                <a:tab pos="2269007" algn="l"/>
                <a:tab pos="3939014" algn="l"/>
              </a:tabLst>
            </a:pPr>
            <a:r>
              <a:rPr lang="en-GB" sz="2133">
                <a:latin typeface="+mn-lt"/>
              </a:rPr>
              <a:t>Nationality details </a:t>
            </a:r>
            <a:endParaRPr lang="en-GB" sz="2133">
              <a:latin typeface="+mn-lt"/>
              <a:cs typeface="Calibri" panose="020F0502020204030204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anose="020B0604020202020204" pitchFamily="34" charset="0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Where you live</a:t>
            </a:r>
            <a:endParaRPr lang="en-GB" sz="2100">
              <a:latin typeface="+mn-lt"/>
              <a:cs typeface="Calibri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anose="020B0604020202020204" pitchFamily="34" charset="0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  <a:cs typeface="Calibri"/>
              </a:rPr>
              <a:t>Contact details</a:t>
            </a:r>
            <a:endParaRPr lang="en-GB" sz="2100">
              <a:latin typeface="+mn-lt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anose="020B0604020202020204" pitchFamily="34" charset="0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Supporting information</a:t>
            </a:r>
            <a:endParaRPr lang="en-GB" sz="2100">
              <a:latin typeface="+mn-lt"/>
              <a:cs typeface="Calibri" panose="020F0502020204030204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anose="020B0604020202020204" pitchFamily="34" charset="0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Finance &amp; funding </a:t>
            </a:r>
            <a:endParaRPr lang="en-GB" sz="2133">
              <a:latin typeface="+mn-lt"/>
              <a:cs typeface="Calibri" panose="020F0502020204030204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anose="020B0604020202020204" pitchFamily="34" charset="0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Diversity &amp; inclusion</a:t>
            </a:r>
            <a:endParaRPr lang="en-GB" sz="2100">
              <a:latin typeface="+mn-lt"/>
              <a:cs typeface="Calibri" panose="020F0502020204030204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anose="020B0604020202020204" pitchFamily="34" charset="0"/>
              <a:buChar char="•"/>
              <a:tabLst>
                <a:tab pos="2269007" algn="l"/>
                <a:tab pos="3939014" algn="l"/>
              </a:tabLst>
            </a:pPr>
            <a:r>
              <a:rPr lang="en-GB" sz="2133">
                <a:latin typeface="+mn-lt"/>
              </a:rPr>
              <a:t>More about you </a:t>
            </a:r>
            <a:endParaRPr lang="en-GB" sz="2133">
              <a:latin typeface="+mn-lt"/>
              <a:cs typeface="Calibri" panose="020F0502020204030204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tabLst>
                <a:tab pos="2269007" algn="l"/>
                <a:tab pos="3939014" algn="l"/>
              </a:tabLst>
            </a:pPr>
            <a:endParaRPr lang="en-GB" sz="1067">
              <a:ea typeface="MS PGothic"/>
              <a:cs typeface="Calibri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tabLst>
                <a:tab pos="2269007" algn="l"/>
                <a:tab pos="3939014" algn="l"/>
              </a:tabLst>
            </a:pPr>
            <a:endParaRPr lang="en-GB">
              <a:ea typeface="MS PGothic"/>
              <a:cs typeface="Calibri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98C95F-DCA7-4931-89B3-F995BA93847E}"/>
              </a:ext>
            </a:extLst>
          </p:cNvPr>
          <p:cNvSpPr txBox="1"/>
          <p:nvPr/>
        </p:nvSpPr>
        <p:spPr>
          <a:xfrm>
            <a:off x="7951793" y="6405029"/>
            <a:ext cx="3123468" cy="3146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0" bIns="60960" anchor="ctr" anchorCtr="0" compatLnSpc="1">
            <a:noAutofit/>
          </a:bodyPr>
          <a:lstStyle/>
          <a:p>
            <a:pPr algn="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1F2834"/>
              </a:solidFill>
              <a:latin typeface="Calibri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4F0FB2-1B76-4BC8-AB9F-6F4ABB96F8CA}"/>
              </a:ext>
            </a:extLst>
          </p:cNvPr>
          <p:cNvSpPr txBox="1"/>
          <p:nvPr/>
        </p:nvSpPr>
        <p:spPr>
          <a:xfrm>
            <a:off x="383121" y="6405030"/>
            <a:ext cx="5486643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>
              <a:solidFill>
                <a:srgbClr val="1F2834"/>
              </a:solidFill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8757-F765-4201-9A9D-8A1C5889A4DA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1F2834"/>
              </a:solidFill>
              <a:latin typeface="Calibri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AA767D0-7EFC-FEC9-671A-9D0E69E99AF1}"/>
              </a:ext>
            </a:extLst>
          </p:cNvPr>
          <p:cNvSpPr txBox="1">
            <a:spLocks/>
          </p:cNvSpPr>
          <p:nvPr/>
        </p:nvSpPr>
        <p:spPr>
          <a:xfrm>
            <a:off x="3877343" y="1793352"/>
            <a:ext cx="5712879" cy="483852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tabLst>
                <a:tab pos="2269007" algn="l"/>
                <a:tab pos="3939014" algn="l"/>
              </a:tabLst>
            </a:pPr>
            <a:r>
              <a:rPr lang="en-GB" sz="2100" b="1">
                <a:solidFill>
                  <a:srgbClr val="002060"/>
                </a:solidFill>
                <a:latin typeface="+mn-lt"/>
              </a:rPr>
              <a:t>Experiences:</a:t>
            </a:r>
            <a:endParaRPr lang="en-GB" sz="2100" b="1">
              <a:solidFill>
                <a:srgbClr val="002060"/>
              </a:solidFill>
              <a:latin typeface="+mn-lt"/>
              <a:cs typeface="Calibri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itchFamily="34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Education</a:t>
            </a:r>
            <a:r>
              <a:rPr lang="en-GB" sz="2100"/>
              <a:t> </a:t>
            </a:r>
            <a:endParaRPr lang="en-GB" sz="2100">
              <a:latin typeface="+mn-lt"/>
              <a:cs typeface="Calibri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itchFamily="34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Employment</a:t>
            </a:r>
            <a:r>
              <a:rPr lang="en-GB" sz="2100"/>
              <a:t> </a:t>
            </a:r>
            <a:endParaRPr lang="en-GB" sz="2100">
              <a:latin typeface="+mn-lt"/>
              <a:cs typeface="Calibri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itchFamily="34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Extra activities</a:t>
            </a:r>
            <a:endParaRPr lang="en-GB" sz="2100">
              <a:latin typeface="+mn-lt"/>
              <a:cs typeface="Calibri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tabLst>
                <a:tab pos="2269007" algn="l"/>
                <a:tab pos="3939014" algn="l"/>
              </a:tabLst>
            </a:pPr>
            <a:endParaRPr lang="en-GB" sz="2100">
              <a:latin typeface="+mn-lt"/>
              <a:cs typeface="Calibri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itchFamily="34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Personal statement</a:t>
            </a:r>
            <a:r>
              <a:rPr lang="en-GB" sz="2100"/>
              <a:t> </a:t>
            </a:r>
            <a:endParaRPr lang="en-GB" sz="2100">
              <a:latin typeface="+mn-lt"/>
              <a:cs typeface="Calibri"/>
            </a:endParaRP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itchFamily="34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+mn-lt"/>
              </a:rPr>
              <a:t>Add </a:t>
            </a:r>
            <a:r>
              <a:rPr lang="en-GB" sz="2100"/>
              <a:t>Choices (</a:t>
            </a:r>
            <a:r>
              <a:rPr lang="en-GB" sz="2100">
                <a:latin typeface="+mn-lt"/>
              </a:rPr>
              <a:t>up to </a:t>
            </a:r>
            <a:r>
              <a:rPr lang="en-GB" sz="2100">
                <a:latin typeface="Calibri"/>
                <a:ea typeface="Roboto Light"/>
                <a:cs typeface="Calibri"/>
              </a:rPr>
              <a:t>5)</a:t>
            </a:r>
            <a:r>
              <a:rPr lang="en-GB" sz="2100">
                <a:latin typeface="Roboto Light"/>
                <a:ea typeface="Roboto Light"/>
                <a:cs typeface="Roboto Light"/>
              </a:rPr>
              <a:t> </a:t>
            </a:r>
          </a:p>
          <a:p>
            <a:pPr marL="380365" indent="-380365"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buFont typeface="Arial" pitchFamily="34"/>
              <a:buChar char="•"/>
              <a:tabLst>
                <a:tab pos="2269007" algn="l"/>
                <a:tab pos="3939014" algn="l"/>
              </a:tabLst>
            </a:pPr>
            <a:r>
              <a:rPr lang="en-GB" sz="2100">
                <a:latin typeface="Calibri"/>
                <a:ea typeface="Roboto Light"/>
                <a:cs typeface="Calibri"/>
              </a:rPr>
              <a:t>Reference</a:t>
            </a:r>
            <a:endParaRPr lang="en-GB" sz="2100">
              <a:latin typeface="Roboto Light"/>
              <a:ea typeface="Roboto Light"/>
              <a:cs typeface="Roboto Light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FBC651"/>
              </a:buClr>
              <a:tabLst>
                <a:tab pos="2269007" algn="l"/>
                <a:tab pos="3939014" algn="l"/>
              </a:tabLst>
            </a:pPr>
            <a:endParaRPr lang="en-GB" sz="2100">
              <a:ea typeface="MS PGothic"/>
              <a:cs typeface="Calibri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96E4CA8-3277-1CAE-BECD-E044E914E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299" y="0"/>
            <a:ext cx="441917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94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C4D6-9DED-4E21-984E-12E8BE168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391" y="-31784"/>
            <a:ext cx="10970677" cy="1426391"/>
          </a:xfrm>
        </p:spPr>
        <p:txBody>
          <a:bodyPr/>
          <a:lstStyle/>
          <a:p>
            <a:pPr lvl="0"/>
            <a:r>
              <a:rPr lang="en-US">
                <a:latin typeface="+mn-lt"/>
              </a:rPr>
              <a:t>The UCAS personal statement </a:t>
            </a:r>
            <a:endParaRPr lang="en-GB">
              <a:latin typeface="+mn-lt"/>
            </a:endParaRP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EBAAE8CB-EB15-4C2B-8F03-F94B686C6A73}"/>
              </a:ext>
            </a:extLst>
          </p:cNvPr>
          <p:cNvSpPr txBox="1"/>
          <p:nvPr/>
        </p:nvSpPr>
        <p:spPr>
          <a:xfrm>
            <a:off x="7951793" y="6405029"/>
            <a:ext cx="3123468" cy="3146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0" bIns="60960" anchor="ctr" anchorCtr="0" compatLnSpc="1">
            <a:noAutofit/>
          </a:bodyPr>
          <a:lstStyle/>
          <a:p>
            <a:pPr algn="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1F2834"/>
              </a:solidFill>
              <a:latin typeface="Calibri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A40FA5A-F9FA-4389-8FEC-3D5BF08FBEAC}"/>
              </a:ext>
            </a:extLst>
          </p:cNvPr>
          <p:cNvSpPr txBox="1"/>
          <p:nvPr/>
        </p:nvSpPr>
        <p:spPr>
          <a:xfrm>
            <a:off x="383121" y="6405030"/>
            <a:ext cx="5976835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>
              <a:solidFill>
                <a:srgbClr val="1F2834"/>
              </a:solidFill>
              <a:latin typeface="Calibri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FB35396-1D2E-4AE1-9C77-999E8D8D7BAC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rgbClr val="1F2834"/>
              </a:solidFill>
              <a:latin typeface="Calibri"/>
            </a:endParaRPr>
          </a:p>
        </p:txBody>
      </p:sp>
      <p:grpSp>
        <p:nvGrpSpPr>
          <p:cNvPr id="6" name="TextBox 2">
            <a:extLst>
              <a:ext uri="{FF2B5EF4-FFF2-40B4-BE49-F238E27FC236}">
                <a16:creationId xmlns:a16="http://schemas.microsoft.com/office/drawing/2014/main" id="{FFA1420F-2FEF-4166-9922-6C9DE0E3E0DA}"/>
              </a:ext>
            </a:extLst>
          </p:cNvPr>
          <p:cNvGrpSpPr/>
          <p:nvPr/>
        </p:nvGrpSpPr>
        <p:grpSpPr>
          <a:xfrm>
            <a:off x="267601" y="1555490"/>
            <a:ext cx="6997489" cy="4351959"/>
            <a:chOff x="448979" y="1060658"/>
            <a:chExt cx="5248117" cy="326396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58D896-9ADC-42F5-AFC6-3B6D691AC83D}"/>
                </a:ext>
              </a:extLst>
            </p:cNvPr>
            <p:cNvSpPr/>
            <p:nvPr/>
          </p:nvSpPr>
          <p:spPr>
            <a:xfrm>
              <a:off x="448979" y="1060658"/>
              <a:ext cx="5001274" cy="384112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8" name="Rectangle 7" descr="Gavel">
              <a:extLst>
                <a:ext uri="{FF2B5EF4-FFF2-40B4-BE49-F238E27FC236}">
                  <a16:creationId xmlns:a16="http://schemas.microsoft.com/office/drawing/2014/main" id="{92CB85AD-401D-4888-B305-68753C8D58AF}"/>
                </a:ext>
              </a:extLst>
            </p:cNvPr>
            <p:cNvSpPr/>
            <p:nvPr/>
          </p:nvSpPr>
          <p:spPr>
            <a:xfrm>
              <a:off x="565172" y="1147087"/>
              <a:ext cx="211262" cy="211262"/>
            </a:xfrm>
            <a:prstGeom prst="rect">
              <a:avLst/>
            </a:prstGeom>
            <a:blipFill>
              <a:blip r:embed="rId3">
                <a:alphaModFix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EED767-CB7E-47B6-96BF-1D70864B9F67}"/>
                </a:ext>
              </a:extLst>
            </p:cNvPr>
            <p:cNvSpPr/>
            <p:nvPr/>
          </p:nvSpPr>
          <p:spPr>
            <a:xfrm>
              <a:off x="892628" y="1060658"/>
              <a:ext cx="4556756" cy="384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56757"/>
                <a:gd name="f7" fmla="val 384114"/>
                <a:gd name="f8" fmla="+- 0 0 -90"/>
                <a:gd name="f9" fmla="*/ f3 1 4556757"/>
                <a:gd name="f10" fmla="*/ f4 1 384114"/>
                <a:gd name="f11" fmla="+- f7 0 f5"/>
                <a:gd name="f12" fmla="+- f6 0 f5"/>
                <a:gd name="f13" fmla="*/ f8 f0 1"/>
                <a:gd name="f14" fmla="*/ f12 1 4556757"/>
                <a:gd name="f15" fmla="*/ f11 1 384114"/>
                <a:gd name="f16" fmla="*/ 0 f12 1"/>
                <a:gd name="f17" fmla="*/ 0 f11 1"/>
                <a:gd name="f18" fmla="*/ 4556757 f12 1"/>
                <a:gd name="f19" fmla="*/ 384114 f11 1"/>
                <a:gd name="f20" fmla="*/ f13 1 f2"/>
                <a:gd name="f21" fmla="*/ f16 1 4556757"/>
                <a:gd name="f22" fmla="*/ f17 1 384114"/>
                <a:gd name="f23" fmla="*/ f18 1 4556757"/>
                <a:gd name="f24" fmla="*/ f19 1 3841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4556757" h="3841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54205" tIns="54205" rIns="54205" bIns="54205" anchor="ctr" anchorCtr="0" compatLnSpc="1">
              <a:noAutofit/>
            </a:bodyPr>
            <a:lstStyle/>
            <a:p>
              <a:pPr defTabSz="829718"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67">
                  <a:solidFill>
                    <a:srgbClr val="1F2834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The only section you have full control over</a:t>
              </a:r>
              <a:endParaRPr lang="en-US" sz="1867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959123-DA3C-4575-A8BF-788C57ADA34D}"/>
                </a:ext>
              </a:extLst>
            </p:cNvPr>
            <p:cNvSpPr/>
            <p:nvPr/>
          </p:nvSpPr>
          <p:spPr>
            <a:xfrm>
              <a:off x="448979" y="1540800"/>
              <a:ext cx="5001274" cy="384112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" name="Rectangle 10" descr="Cheers">
              <a:extLst>
                <a:ext uri="{FF2B5EF4-FFF2-40B4-BE49-F238E27FC236}">
                  <a16:creationId xmlns:a16="http://schemas.microsoft.com/office/drawing/2014/main" id="{FA70F037-8C46-44CC-8567-324FA3C5BFEF}"/>
                </a:ext>
              </a:extLst>
            </p:cNvPr>
            <p:cNvSpPr/>
            <p:nvPr/>
          </p:nvSpPr>
          <p:spPr>
            <a:xfrm>
              <a:off x="565172" y="1627229"/>
              <a:ext cx="211262" cy="211262"/>
            </a:xfrm>
            <a:prstGeom prst="rect">
              <a:avLst/>
            </a:prstGeom>
            <a:blipFill>
              <a:blip r:embed="rId5">
                <a:alphaModFix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A91C8D-7503-4C45-A01C-54AAF08603B9}"/>
                </a:ext>
              </a:extLst>
            </p:cNvPr>
            <p:cNvSpPr/>
            <p:nvPr/>
          </p:nvSpPr>
          <p:spPr>
            <a:xfrm>
              <a:off x="613032" y="1534454"/>
              <a:ext cx="5084064" cy="384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84065"/>
                <a:gd name="f7" fmla="val 384114"/>
                <a:gd name="f8" fmla="+- 0 0 -90"/>
                <a:gd name="f9" fmla="*/ f3 1 5084065"/>
                <a:gd name="f10" fmla="*/ f4 1 384114"/>
                <a:gd name="f11" fmla="+- f7 0 f5"/>
                <a:gd name="f12" fmla="+- f6 0 f5"/>
                <a:gd name="f13" fmla="*/ f8 f0 1"/>
                <a:gd name="f14" fmla="*/ f12 1 5084065"/>
                <a:gd name="f15" fmla="*/ f11 1 384114"/>
                <a:gd name="f16" fmla="*/ 0 f12 1"/>
                <a:gd name="f17" fmla="*/ 0 f11 1"/>
                <a:gd name="f18" fmla="*/ 5084065 f12 1"/>
                <a:gd name="f19" fmla="*/ 384114 f11 1"/>
                <a:gd name="f20" fmla="*/ f13 1 f2"/>
                <a:gd name="f21" fmla="*/ f16 1 5084065"/>
                <a:gd name="f22" fmla="*/ f17 1 384114"/>
                <a:gd name="f23" fmla="*/ f18 1 5084065"/>
                <a:gd name="f24" fmla="*/ f19 1 3841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084065" h="3841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54205" tIns="54205" rIns="54205" bIns="54205" anchor="ctr" anchorCtr="0" compatLnSpc="1">
              <a:noAutofit/>
            </a:bodyPr>
            <a:lstStyle/>
            <a:p>
              <a:pPr defTabSz="829718"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67">
                  <a:solidFill>
                    <a:srgbClr val="1F2834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      Your only chance to market yourself as an individual</a:t>
              </a:r>
              <a:endParaRPr lang="en-US" sz="1867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CD36A4-9CC2-4FA0-8666-84D4E41DC4B5}"/>
                </a:ext>
              </a:extLst>
            </p:cNvPr>
            <p:cNvSpPr/>
            <p:nvPr/>
          </p:nvSpPr>
          <p:spPr>
            <a:xfrm>
              <a:off x="448979" y="2020942"/>
              <a:ext cx="5001274" cy="384112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" name="Rectangle 13" descr="Joker Hat">
              <a:extLst>
                <a:ext uri="{FF2B5EF4-FFF2-40B4-BE49-F238E27FC236}">
                  <a16:creationId xmlns:a16="http://schemas.microsoft.com/office/drawing/2014/main" id="{42D528F5-1896-4636-AD76-325275297ABE}"/>
                </a:ext>
              </a:extLst>
            </p:cNvPr>
            <p:cNvSpPr/>
            <p:nvPr/>
          </p:nvSpPr>
          <p:spPr>
            <a:xfrm>
              <a:off x="565172" y="2107371"/>
              <a:ext cx="211262" cy="211262"/>
            </a:xfrm>
            <a:prstGeom prst="rect">
              <a:avLst/>
            </a:prstGeom>
            <a:blipFill>
              <a:blip r:embed="rId7">
                <a:alphaModFix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F10F76-2D1A-41FD-A995-86D4827AD934}"/>
                </a:ext>
              </a:extLst>
            </p:cNvPr>
            <p:cNvSpPr/>
            <p:nvPr/>
          </p:nvSpPr>
          <p:spPr>
            <a:xfrm>
              <a:off x="892628" y="1982912"/>
              <a:ext cx="4556756" cy="384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56757"/>
                <a:gd name="f7" fmla="val 384114"/>
                <a:gd name="f8" fmla="+- 0 0 -90"/>
                <a:gd name="f9" fmla="*/ f3 1 4556757"/>
                <a:gd name="f10" fmla="*/ f4 1 384114"/>
                <a:gd name="f11" fmla="+- f7 0 f5"/>
                <a:gd name="f12" fmla="+- f6 0 f5"/>
                <a:gd name="f13" fmla="*/ f8 f0 1"/>
                <a:gd name="f14" fmla="*/ f12 1 4556757"/>
                <a:gd name="f15" fmla="*/ f11 1 384114"/>
                <a:gd name="f16" fmla="*/ 0 f12 1"/>
                <a:gd name="f17" fmla="*/ 0 f11 1"/>
                <a:gd name="f18" fmla="*/ 4556757 f12 1"/>
                <a:gd name="f19" fmla="*/ 384114 f11 1"/>
                <a:gd name="f20" fmla="*/ f13 1 f2"/>
                <a:gd name="f21" fmla="*/ f16 1 4556757"/>
                <a:gd name="f22" fmla="*/ f17 1 384114"/>
                <a:gd name="f23" fmla="*/ f18 1 4556757"/>
                <a:gd name="f24" fmla="*/ f19 1 3841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4556757" h="3841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54205" tIns="54205" rIns="54205" bIns="54205" anchor="ctr" anchorCtr="0" compatLnSpc="1">
              <a:noAutofit/>
            </a:bodyPr>
            <a:lstStyle/>
            <a:p>
              <a:pPr defTabSz="829718"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50">
                  <a:solidFill>
                    <a:srgbClr val="1F2834"/>
                  </a:solidFill>
                  <a:latin typeface="Roboto Light"/>
                  <a:ea typeface="Roboto Light"/>
                  <a:cs typeface="Roboto Light"/>
                </a:rPr>
                <a:t>One personal statement for all of your choices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70ECE3-A7E2-4052-867B-68E30A8BDA0B}"/>
                </a:ext>
              </a:extLst>
            </p:cNvPr>
            <p:cNvSpPr/>
            <p:nvPr/>
          </p:nvSpPr>
          <p:spPr>
            <a:xfrm>
              <a:off x="448979" y="2501085"/>
              <a:ext cx="5001274" cy="384112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7" name="Rectangle 16" descr="Thumbs Up Sign">
              <a:extLst>
                <a:ext uri="{FF2B5EF4-FFF2-40B4-BE49-F238E27FC236}">
                  <a16:creationId xmlns:a16="http://schemas.microsoft.com/office/drawing/2014/main" id="{C83266B1-5BC2-4820-8542-E893E7F3447C}"/>
                </a:ext>
              </a:extLst>
            </p:cNvPr>
            <p:cNvSpPr/>
            <p:nvPr/>
          </p:nvSpPr>
          <p:spPr>
            <a:xfrm>
              <a:off x="565172" y="2587514"/>
              <a:ext cx="211262" cy="211262"/>
            </a:xfrm>
            <a:prstGeom prst="rect">
              <a:avLst/>
            </a:prstGeom>
            <a:blipFill>
              <a:blip r:embed="rId9">
                <a:alphaModFix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5E297B-7EF9-4315-BA3F-EBCE3B720F11}"/>
                </a:ext>
              </a:extLst>
            </p:cNvPr>
            <p:cNvSpPr/>
            <p:nvPr/>
          </p:nvSpPr>
          <p:spPr>
            <a:xfrm>
              <a:off x="892628" y="2494846"/>
              <a:ext cx="4556756" cy="384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56757"/>
                <a:gd name="f7" fmla="val 384114"/>
                <a:gd name="f8" fmla="+- 0 0 -90"/>
                <a:gd name="f9" fmla="*/ f3 1 4556757"/>
                <a:gd name="f10" fmla="*/ f4 1 384114"/>
                <a:gd name="f11" fmla="+- f7 0 f5"/>
                <a:gd name="f12" fmla="+- f6 0 f5"/>
                <a:gd name="f13" fmla="*/ f8 f0 1"/>
                <a:gd name="f14" fmla="*/ f12 1 4556757"/>
                <a:gd name="f15" fmla="*/ f11 1 384114"/>
                <a:gd name="f16" fmla="*/ 0 f12 1"/>
                <a:gd name="f17" fmla="*/ 0 f11 1"/>
                <a:gd name="f18" fmla="*/ 4556757 f12 1"/>
                <a:gd name="f19" fmla="*/ 384114 f11 1"/>
                <a:gd name="f20" fmla="*/ f13 1 f2"/>
                <a:gd name="f21" fmla="*/ f16 1 4556757"/>
                <a:gd name="f22" fmla="*/ f17 1 384114"/>
                <a:gd name="f23" fmla="*/ f18 1 4556757"/>
                <a:gd name="f24" fmla="*/ f19 1 3841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4556757" h="3841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54205" tIns="54205" rIns="54205" bIns="54205" anchor="ctr" anchorCtr="0" compatLnSpc="1">
              <a:noAutofit/>
            </a:bodyPr>
            <a:lstStyle/>
            <a:p>
              <a:pPr defTabSz="829718"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67">
                  <a:solidFill>
                    <a:srgbClr val="1F2834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 maximum of 4,000 characters, or 47 lines</a:t>
              </a:r>
              <a:endParaRPr lang="en-US" sz="1867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C0F1C9-C4F8-44C4-9FDB-5D3986105323}"/>
                </a:ext>
              </a:extLst>
            </p:cNvPr>
            <p:cNvSpPr/>
            <p:nvPr/>
          </p:nvSpPr>
          <p:spPr>
            <a:xfrm>
              <a:off x="448979" y="2981227"/>
              <a:ext cx="5001274" cy="384112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0" name="Rectangle 19" descr="Group">
              <a:extLst>
                <a:ext uri="{FF2B5EF4-FFF2-40B4-BE49-F238E27FC236}">
                  <a16:creationId xmlns:a16="http://schemas.microsoft.com/office/drawing/2014/main" id="{0BA5FB44-2987-4BE8-AE6D-4085E4F54206}"/>
                </a:ext>
              </a:extLst>
            </p:cNvPr>
            <p:cNvSpPr/>
            <p:nvPr/>
          </p:nvSpPr>
          <p:spPr>
            <a:xfrm>
              <a:off x="565172" y="3067656"/>
              <a:ext cx="211262" cy="211262"/>
            </a:xfrm>
            <a:prstGeom prst="rect">
              <a:avLst/>
            </a:prstGeom>
            <a:blipFill>
              <a:blip r:embed="rId11">
                <a:alphaModFix/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82824F1-BD7B-4675-9844-2DC495002C6C}"/>
                </a:ext>
              </a:extLst>
            </p:cNvPr>
            <p:cNvSpPr/>
            <p:nvPr/>
          </p:nvSpPr>
          <p:spPr>
            <a:xfrm>
              <a:off x="892628" y="2991923"/>
              <a:ext cx="4556756" cy="384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56757"/>
                <a:gd name="f7" fmla="val 384114"/>
                <a:gd name="f8" fmla="+- 0 0 -90"/>
                <a:gd name="f9" fmla="*/ f3 1 4556757"/>
                <a:gd name="f10" fmla="*/ f4 1 384114"/>
                <a:gd name="f11" fmla="+- f7 0 f5"/>
                <a:gd name="f12" fmla="+- f6 0 f5"/>
                <a:gd name="f13" fmla="*/ f8 f0 1"/>
                <a:gd name="f14" fmla="*/ f12 1 4556757"/>
                <a:gd name="f15" fmla="*/ f11 1 384114"/>
                <a:gd name="f16" fmla="*/ 0 f12 1"/>
                <a:gd name="f17" fmla="*/ 0 f11 1"/>
                <a:gd name="f18" fmla="*/ 4556757 f12 1"/>
                <a:gd name="f19" fmla="*/ 384114 f11 1"/>
                <a:gd name="f20" fmla="*/ f13 1 f2"/>
                <a:gd name="f21" fmla="*/ f16 1 4556757"/>
                <a:gd name="f22" fmla="*/ f17 1 384114"/>
                <a:gd name="f23" fmla="*/ f18 1 4556757"/>
                <a:gd name="f24" fmla="*/ f19 1 3841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4556757" h="3841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54205" tIns="54205" rIns="54205" bIns="54205" anchor="ctr" anchorCtr="0" compatLnSpc="1">
              <a:noAutofit/>
            </a:bodyPr>
            <a:lstStyle/>
            <a:p>
              <a:pPr defTabSz="829718"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50">
                  <a:solidFill>
                    <a:srgbClr val="1F2834"/>
                  </a:solidFill>
                  <a:latin typeface="Roboto Light"/>
                  <a:ea typeface="Roboto Light"/>
                  <a:cs typeface="Roboto Light"/>
                </a:rPr>
                <a:t>Skills-based statement relevant to subject(s) applying for</a:t>
              </a:r>
              <a:endParaRPr lang="en-GB" sz="1867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C72D49-ED11-48B8-996E-0D294DA5F95E}"/>
                </a:ext>
              </a:extLst>
            </p:cNvPr>
            <p:cNvSpPr/>
            <p:nvPr/>
          </p:nvSpPr>
          <p:spPr>
            <a:xfrm>
              <a:off x="448979" y="3461369"/>
              <a:ext cx="5001274" cy="384112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12C5DCA-66E6-4D3B-87C7-DBAFF760CBED}"/>
                </a:ext>
              </a:extLst>
            </p:cNvPr>
            <p:cNvSpPr/>
            <p:nvPr/>
          </p:nvSpPr>
          <p:spPr>
            <a:xfrm>
              <a:off x="859773" y="3455133"/>
              <a:ext cx="4556756" cy="384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56757"/>
                <a:gd name="f7" fmla="val 384114"/>
                <a:gd name="f8" fmla="+- 0 0 -90"/>
                <a:gd name="f9" fmla="*/ f3 1 4556757"/>
                <a:gd name="f10" fmla="*/ f4 1 384114"/>
                <a:gd name="f11" fmla="+- f7 0 f5"/>
                <a:gd name="f12" fmla="+- f6 0 f5"/>
                <a:gd name="f13" fmla="*/ f8 f0 1"/>
                <a:gd name="f14" fmla="*/ f12 1 4556757"/>
                <a:gd name="f15" fmla="*/ f11 1 384114"/>
                <a:gd name="f16" fmla="*/ 0 f12 1"/>
                <a:gd name="f17" fmla="*/ 0 f11 1"/>
                <a:gd name="f18" fmla="*/ 4556757 f12 1"/>
                <a:gd name="f19" fmla="*/ 384114 f11 1"/>
                <a:gd name="f20" fmla="*/ f13 1 f2"/>
                <a:gd name="f21" fmla="*/ f16 1 4556757"/>
                <a:gd name="f22" fmla="*/ f17 1 384114"/>
                <a:gd name="f23" fmla="*/ f18 1 4556757"/>
                <a:gd name="f24" fmla="*/ f19 1 3841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4556757" h="3841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54205" tIns="54205" rIns="54205" bIns="54205" anchor="ctr" anchorCtr="0" compatLnSpc="1">
              <a:noAutofit/>
            </a:bodyPr>
            <a:lstStyle/>
            <a:p>
              <a:pPr defTabSz="829718"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67">
                  <a:solidFill>
                    <a:srgbClr val="1F2834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There isn’t a spelling or grammar check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D340325-CD36-440B-94FF-FE0A26B804DD}"/>
                </a:ext>
              </a:extLst>
            </p:cNvPr>
            <p:cNvSpPr/>
            <p:nvPr/>
          </p:nvSpPr>
          <p:spPr>
            <a:xfrm>
              <a:off x="448979" y="3914180"/>
              <a:ext cx="5001274" cy="384112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6" name="Rectangle 25" descr="Irritant">
              <a:extLst>
                <a:ext uri="{FF2B5EF4-FFF2-40B4-BE49-F238E27FC236}">
                  <a16:creationId xmlns:a16="http://schemas.microsoft.com/office/drawing/2014/main" id="{360C0F13-7F43-4B5E-A589-D005D56F2527}"/>
                </a:ext>
              </a:extLst>
            </p:cNvPr>
            <p:cNvSpPr/>
            <p:nvPr/>
          </p:nvSpPr>
          <p:spPr>
            <a:xfrm>
              <a:off x="565172" y="4027941"/>
              <a:ext cx="211262" cy="211262"/>
            </a:xfrm>
            <a:prstGeom prst="rect">
              <a:avLst/>
            </a:prstGeom>
            <a:blipFill>
              <a:blip r:embed="rId13">
                <a:alphaModFix/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E220CF-E88A-40A8-80FB-231A5845F6C7}"/>
                </a:ext>
              </a:extLst>
            </p:cNvPr>
            <p:cNvSpPr/>
            <p:nvPr/>
          </p:nvSpPr>
          <p:spPr>
            <a:xfrm>
              <a:off x="892628" y="3940515"/>
              <a:ext cx="4556756" cy="384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56757"/>
                <a:gd name="f7" fmla="val 384114"/>
                <a:gd name="f8" fmla="+- 0 0 -90"/>
                <a:gd name="f9" fmla="*/ f3 1 4556757"/>
                <a:gd name="f10" fmla="*/ f4 1 384114"/>
                <a:gd name="f11" fmla="+- f7 0 f5"/>
                <a:gd name="f12" fmla="+- f6 0 f5"/>
                <a:gd name="f13" fmla="*/ f8 f0 1"/>
                <a:gd name="f14" fmla="*/ f12 1 4556757"/>
                <a:gd name="f15" fmla="*/ f11 1 384114"/>
                <a:gd name="f16" fmla="*/ 0 f12 1"/>
                <a:gd name="f17" fmla="*/ 0 f11 1"/>
                <a:gd name="f18" fmla="*/ 4556757 f12 1"/>
                <a:gd name="f19" fmla="*/ 384114 f11 1"/>
                <a:gd name="f20" fmla="*/ f13 1 f2"/>
                <a:gd name="f21" fmla="*/ f16 1 4556757"/>
                <a:gd name="f22" fmla="*/ f17 1 384114"/>
                <a:gd name="f23" fmla="*/ f18 1 4556757"/>
                <a:gd name="f24" fmla="*/ f19 1 3841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4556757" h="3841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54205" tIns="54205" rIns="54205" bIns="54205" anchor="ctr" anchorCtr="0" compatLnSpc="1">
              <a:noAutofit/>
            </a:bodyPr>
            <a:lstStyle/>
            <a:p>
              <a:pPr defTabSz="829718"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50">
                  <a:solidFill>
                    <a:srgbClr val="1F2834"/>
                  </a:solidFill>
                  <a:latin typeface="Roboto Light"/>
                  <a:ea typeface="Roboto Light"/>
                  <a:cs typeface="Roboto Light"/>
                </a:rPr>
                <a:t>No copying of previous or example statements allowed</a:t>
              </a:r>
              <a:endParaRPr lang="en-GB" sz="1867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29" name="Rectangle 6">
            <a:extLst>
              <a:ext uri="{FF2B5EF4-FFF2-40B4-BE49-F238E27FC236}">
                <a16:creationId xmlns:a16="http://schemas.microsoft.com/office/drawing/2014/main" id="{40A0F4C8-43FE-43CE-8658-B6ACA09D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570" y="1313268"/>
            <a:ext cx="4271613" cy="1405256"/>
          </a:xfrm>
          <a:prstGeom prst="rect">
            <a:avLst/>
          </a:prstGeom>
          <a:noFill/>
          <a:ln w="9525">
            <a:solidFill>
              <a:srgbClr val="474B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133"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UCAS’ similarity detection service: </a:t>
            </a:r>
          </a:p>
          <a:p>
            <a:pPr algn="ctr" eaLnBrk="1" hangingPunct="1"/>
            <a:r>
              <a:rPr lang="en-US" altLang="en-US" sz="2133"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every personal statement is run through software to check for plagiarism</a:t>
            </a:r>
            <a:r>
              <a:rPr lang="en-US" altLang="en-US" sz="2133">
                <a:solidFill>
                  <a:srgbClr val="59595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</p:txBody>
      </p:sp>
      <p:pic>
        <p:nvPicPr>
          <p:cNvPr id="30" name="Graphic 29" descr="Close with solid fill">
            <a:extLst>
              <a:ext uri="{FF2B5EF4-FFF2-40B4-BE49-F238E27FC236}">
                <a16:creationId xmlns:a16="http://schemas.microsoft.com/office/drawing/2014/main" id="{DFD9D23E-6B61-45C7-B11C-6A9F0200BE9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85652" y="4874719"/>
            <a:ext cx="363271" cy="36327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5AA7BE2-059C-CEF7-BCA9-CDBC3C5FB6C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015" t="2491" r="5312" b="2539"/>
          <a:stretch/>
        </p:blipFill>
        <p:spPr>
          <a:xfrm>
            <a:off x="7143166" y="3121987"/>
            <a:ext cx="1922863" cy="2950623"/>
          </a:xfrm>
          <a:prstGeom prst="roundRect">
            <a:avLst/>
          </a:prstGeom>
        </p:spPr>
      </p:pic>
      <p:pic>
        <p:nvPicPr>
          <p:cNvPr id="32" name="Picture 31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72A36205-149F-D765-3ADA-79D212069E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0100" y="3898110"/>
            <a:ext cx="3064315" cy="1161932"/>
          </a:xfrm>
          <a:prstGeom prst="roundRect">
            <a:avLst>
              <a:gd name="adj" fmla="val 6556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00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BFB7-3C31-478A-9D78-D74613F508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90500"/>
            <a:ext cx="10970684" cy="1424517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How do universities make decisions?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E39405-4F52-41CC-9E43-D96DD6BAFA68}"/>
              </a:ext>
            </a:extLst>
          </p:cNvPr>
          <p:cNvSpPr txBox="1"/>
          <p:nvPr/>
        </p:nvSpPr>
        <p:spPr>
          <a:xfrm>
            <a:off x="1601145" y="2768337"/>
            <a:ext cx="27464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>
                <a:solidFill>
                  <a:prstClr val="black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personal statement </a:t>
            </a:r>
            <a:endParaRPr lang="en-US" sz="2133">
              <a:solidFill>
                <a:prstClr val="black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62D83F-7BAE-42AF-A688-70F454D570F7}"/>
              </a:ext>
            </a:extLst>
          </p:cNvPr>
          <p:cNvGrpSpPr/>
          <p:nvPr/>
        </p:nvGrpSpPr>
        <p:grpSpPr>
          <a:xfrm>
            <a:off x="800467" y="2680920"/>
            <a:ext cx="667275" cy="667275"/>
            <a:chOff x="2351913" y="2214831"/>
            <a:chExt cx="500456" cy="500456"/>
          </a:xfrm>
          <a:solidFill>
            <a:srgbClr val="5DB88D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FA92F5A-75BE-451C-BAA6-4B51E7B77788}"/>
                </a:ext>
              </a:extLst>
            </p:cNvPr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922777B-CBBA-4BAA-9149-85D0B6556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3FC40E9-0B5B-450E-A77F-69F6F80BD841}"/>
              </a:ext>
            </a:extLst>
          </p:cNvPr>
          <p:cNvSpPr txBox="1"/>
          <p:nvPr/>
        </p:nvSpPr>
        <p:spPr>
          <a:xfrm>
            <a:off x="1601145" y="3838785"/>
            <a:ext cx="260883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>
                <a:solidFill>
                  <a:prstClr val="black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qualifications</a:t>
            </a:r>
            <a:endParaRPr lang="en-US" sz="2133">
              <a:solidFill>
                <a:prstClr val="black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D4F06-5973-49D3-AEBF-F73D75628A79}"/>
              </a:ext>
            </a:extLst>
          </p:cNvPr>
          <p:cNvGrpSpPr/>
          <p:nvPr/>
        </p:nvGrpSpPr>
        <p:grpSpPr>
          <a:xfrm>
            <a:off x="800467" y="3742375"/>
            <a:ext cx="667275" cy="667275"/>
            <a:chOff x="2351913" y="3010922"/>
            <a:chExt cx="500456" cy="500456"/>
          </a:xfrm>
          <a:solidFill>
            <a:srgbClr val="5DB88D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E1999B-66F5-4DCB-866C-A1031C708368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B0957-8A87-4819-BF9F-00D40C69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103307-BC1C-4DED-9332-9BE3DE06220E}"/>
              </a:ext>
            </a:extLst>
          </p:cNvPr>
          <p:cNvSpPr txBox="1"/>
          <p:nvPr/>
        </p:nvSpPr>
        <p:spPr>
          <a:xfrm>
            <a:off x="1601145" y="4887469"/>
            <a:ext cx="36024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>
                <a:solidFill>
                  <a:prstClr val="black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reference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07ECA2-6F4A-4C77-8864-323ABC50F12D}"/>
              </a:ext>
            </a:extLst>
          </p:cNvPr>
          <p:cNvGrpSpPr/>
          <p:nvPr/>
        </p:nvGrpSpPr>
        <p:grpSpPr>
          <a:xfrm>
            <a:off x="800467" y="4796403"/>
            <a:ext cx="667275" cy="667275"/>
            <a:chOff x="2764076" y="3801443"/>
            <a:chExt cx="500456" cy="500456"/>
          </a:xfrm>
          <a:solidFill>
            <a:srgbClr val="5DB88D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8F29A-69FB-429D-8697-58131177EA3D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6379FC-BFE3-4E80-B5D7-AA88EB4C2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C31B2F-F45B-4DCE-A824-D507C4049472}"/>
              </a:ext>
            </a:extLst>
          </p:cNvPr>
          <p:cNvSpPr txBox="1"/>
          <p:nvPr/>
        </p:nvSpPr>
        <p:spPr>
          <a:xfrm>
            <a:off x="607413" y="1954465"/>
            <a:ext cx="5218995" cy="42056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 defTabSz="1219170">
              <a:buClr>
                <a:srgbClr val="44546A"/>
              </a:buClr>
              <a:defRPr/>
            </a:pPr>
            <a:r>
              <a:rPr lang="en-GB" sz="2133">
                <a:solidFill>
                  <a:prstClr val="black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Universities review the: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79D98B-84D2-4149-8B34-966FD9B4E9D3}"/>
              </a:ext>
            </a:extLst>
          </p:cNvPr>
          <p:cNvSpPr txBox="1"/>
          <p:nvPr/>
        </p:nvSpPr>
        <p:spPr>
          <a:xfrm>
            <a:off x="7472753" y="2781119"/>
            <a:ext cx="2746447" cy="4513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1219170">
              <a:defRPr/>
            </a:pPr>
            <a:r>
              <a:rPr lang="en-US" sz="2133" b="1">
                <a:ea typeface="Roboto Light" panose="02000000000000000000" pitchFamily="2" charset="0"/>
                <a:cs typeface="Roboto Light" panose="02000000000000000000" pitchFamily="2" charset="0"/>
              </a:rPr>
              <a:t>admissions test</a:t>
            </a:r>
            <a:endParaRPr lang="en-US" sz="2133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6AF07F-8E52-46F6-BE63-6EB2FB608E3B}"/>
              </a:ext>
            </a:extLst>
          </p:cNvPr>
          <p:cNvSpPr txBox="1"/>
          <p:nvPr/>
        </p:nvSpPr>
        <p:spPr>
          <a:xfrm>
            <a:off x="7472753" y="3827685"/>
            <a:ext cx="2608833" cy="4513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>
              <a:defRPr/>
            </a:pPr>
            <a:r>
              <a:rPr lang="en-US" sz="2133" b="1">
                <a:ea typeface="Roboto Light" panose="02000000000000000000" pitchFamily="2" charset="0"/>
                <a:cs typeface="Roboto Light" panose="02000000000000000000" pitchFamily="2" charset="0"/>
              </a:rPr>
              <a:t>interview</a:t>
            </a:r>
            <a:r>
              <a:rPr lang="en-US" sz="2133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A1F16C-83D4-438F-8E86-78BECE90AE29}"/>
              </a:ext>
            </a:extLst>
          </p:cNvPr>
          <p:cNvSpPr txBox="1"/>
          <p:nvPr/>
        </p:nvSpPr>
        <p:spPr>
          <a:xfrm>
            <a:off x="7472753" y="4896601"/>
            <a:ext cx="3602497" cy="4513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1219170">
              <a:defRPr/>
            </a:pPr>
            <a:r>
              <a:rPr lang="en-US" sz="2133" b="1">
                <a:ea typeface="Roboto Light" panose="02000000000000000000" pitchFamily="2" charset="0"/>
                <a:cs typeface="Roboto Light" panose="02000000000000000000" pitchFamily="2" charset="0"/>
              </a:rPr>
              <a:t>portfolio/audition</a:t>
            </a:r>
            <a:endParaRPr lang="en-US" sz="2133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4FC4A8-AF43-4879-897A-00B4B60AAC74}"/>
              </a:ext>
            </a:extLst>
          </p:cNvPr>
          <p:cNvSpPr/>
          <p:nvPr/>
        </p:nvSpPr>
        <p:spPr>
          <a:xfrm>
            <a:off x="6672075" y="2686833"/>
            <a:ext cx="667275" cy="667275"/>
          </a:xfrm>
          <a:prstGeom prst="ellipse">
            <a:avLst/>
          </a:prstGeom>
          <a:solidFill>
            <a:srgbClr val="FBC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98C151-0C9F-43A7-AC2C-675BC48C2E31}"/>
              </a:ext>
            </a:extLst>
          </p:cNvPr>
          <p:cNvGrpSpPr/>
          <p:nvPr/>
        </p:nvGrpSpPr>
        <p:grpSpPr>
          <a:xfrm>
            <a:off x="6672075" y="3748288"/>
            <a:ext cx="667275" cy="667275"/>
            <a:chOff x="2351913" y="3010922"/>
            <a:chExt cx="500456" cy="500456"/>
          </a:xfrm>
          <a:solidFill>
            <a:srgbClr val="FBC651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D2C700B-B417-4585-84BB-23ADA298A5C9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4C5EE6E-1B02-4AE8-9893-90A82AFEA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4A3F4D-DF25-49AF-B22D-450346082E6E}"/>
              </a:ext>
            </a:extLst>
          </p:cNvPr>
          <p:cNvGrpSpPr/>
          <p:nvPr/>
        </p:nvGrpSpPr>
        <p:grpSpPr>
          <a:xfrm>
            <a:off x="6672075" y="4802316"/>
            <a:ext cx="667275" cy="667275"/>
            <a:chOff x="2764076" y="3801443"/>
            <a:chExt cx="500456" cy="500456"/>
          </a:xfrm>
          <a:solidFill>
            <a:srgbClr val="FBC651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ECF8AE-4A77-4847-8AD3-BC2CCE3503C3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4AA6DCD-CA8A-441E-8CF1-2D3C9D7E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237B052-6B6A-4D74-B0BD-DC91DEC992F6}"/>
              </a:ext>
            </a:extLst>
          </p:cNvPr>
          <p:cNvSpPr txBox="1"/>
          <p:nvPr/>
        </p:nvSpPr>
        <p:spPr>
          <a:xfrm>
            <a:off x="6472500" y="1961137"/>
            <a:ext cx="4146552" cy="42056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 defTabSz="1219170">
              <a:buClr>
                <a:srgbClr val="44546A"/>
              </a:buClr>
              <a:defRPr/>
            </a:pPr>
            <a:r>
              <a:rPr lang="en-GB" sz="2133">
                <a:solidFill>
                  <a:prstClr val="black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They may also ask for</a:t>
            </a:r>
            <a:r>
              <a:rPr lang="en-GB" sz="2133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E6038E7-83F7-4867-BA89-9E93D8B2C63B}"/>
              </a:ext>
            </a:extLst>
          </p:cNvPr>
          <p:cNvSpPr txBox="1"/>
          <p:nvPr/>
        </p:nvSpPr>
        <p:spPr>
          <a:xfrm>
            <a:off x="7951793" y="6405029"/>
            <a:ext cx="3123468" cy="3146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0" bIns="60960" anchor="ctr" anchorCtr="0" compatLnSpc="1">
            <a:noAutofit/>
          </a:bodyPr>
          <a:lstStyle/>
          <a:p>
            <a:pPr algn="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3DE345-8F43-47DB-BE69-B6858E68CFBF}" type="datetime4">
              <a:rPr lang="en-GB" sz="1200">
                <a:solidFill>
                  <a:srgbClr val="FFFFFF"/>
                </a:solidFill>
                <a:latin typeface="Calibri"/>
              </a:rPr>
              <a:pPr algn="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 June 2024</a:t>
            </a:fld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41A5090-998C-4363-A3BD-120BE3CF2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688" y="2812651"/>
            <a:ext cx="392048" cy="392048"/>
          </a:xfrm>
          <a:prstGeom prst="rect">
            <a:avLst/>
          </a:prstGeom>
          <a:solidFill>
            <a:srgbClr val="FBC652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3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Student Finance for University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83889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>
                <a:latin typeface="+mn-lt"/>
              </a:rPr>
              <a:t>Separate application to UCAS application</a:t>
            </a:r>
          </a:p>
          <a:p>
            <a:r>
              <a:rPr lang="en-GB">
                <a:latin typeface="+mn-lt"/>
              </a:rPr>
              <a:t>Tuition fees (studying in England - up to £9,250)</a:t>
            </a:r>
          </a:p>
          <a:p>
            <a:r>
              <a:rPr lang="en-GB">
                <a:latin typeface="+mn-lt"/>
              </a:rPr>
              <a:t>Maintenance loans (depends upon household income, where you study, where you live and how long for)</a:t>
            </a:r>
          </a:p>
          <a:p>
            <a:r>
              <a:rPr lang="en-GB">
                <a:latin typeface="+mn-lt"/>
              </a:rPr>
              <a:t>Other support (Disabled Students’ Allowance, scholarships, bursaries and grants)</a:t>
            </a:r>
          </a:p>
          <a:p>
            <a:r>
              <a:rPr lang="en-GB" b="1">
                <a:latin typeface="+mn-lt"/>
              </a:rPr>
              <a:t>Please refer to the following…</a:t>
            </a:r>
            <a:endParaRPr lang="en-GB" b="1">
              <a:latin typeface="+mn-lt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>
                <a:latin typeface="+mn-lt"/>
                <a:hlinkClick r:id="rId2"/>
              </a:rPr>
              <a:t>https://www.ucas.com/money</a:t>
            </a:r>
            <a:r>
              <a:rPr lang="en-GB"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>
                <a:latin typeface="+mn-lt"/>
                <a:hlinkClick r:id="rId3"/>
              </a:rPr>
              <a:t>https://www.gov.uk/student-finance</a:t>
            </a:r>
            <a:r>
              <a:rPr lang="en-GB"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>
                <a:latin typeface="+mn-lt"/>
                <a:hlinkClick r:id="rId4"/>
              </a:rPr>
              <a:t>https://www.moneysavingexpert.com/students/</a:t>
            </a:r>
            <a:r>
              <a:rPr lang="en-GB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43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47C70A5-8D8C-45D2-8B69-E8C8FDB1F6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628" y="190427"/>
            <a:ext cx="9718034" cy="1316567"/>
          </a:xfrm>
        </p:spPr>
        <p:txBody>
          <a:bodyPr>
            <a:normAutofit/>
          </a:bodyPr>
          <a:lstStyle/>
          <a:p>
            <a:r>
              <a:rPr lang="en-GB" sz="4800">
                <a:latin typeface="+mn-lt"/>
              </a:rPr>
              <a:t>Applications for University: Key Dates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AD60AC7-C7FE-4D01-AACB-2BDE1718795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68033" y="1506994"/>
            <a:ext cx="11425767" cy="381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>
              <a:lnSpc>
                <a:spcPct val="100000"/>
              </a:lnSpc>
              <a:spcBef>
                <a:spcPts val="800"/>
              </a:spcBef>
              <a:buClr>
                <a:srgbClr val="34C0C7"/>
              </a:buClr>
            </a:pPr>
            <a:r>
              <a:rPr lang="en-GB" sz="2200" dirty="0">
                <a:latin typeface="+mn-lt"/>
              </a:rPr>
              <a:t>Preparation in A1 for A2 checklist tasks (inc. a draft personal statement of at least 3000 characters) </a:t>
            </a:r>
            <a:endParaRPr lang="en-GB" sz="2200" b="1">
              <a:solidFill>
                <a:srgbClr val="E31873"/>
              </a:solidFill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800"/>
              </a:spcBef>
              <a:buClr>
                <a:srgbClr val="34C0C7"/>
              </a:buClr>
            </a:pPr>
            <a:r>
              <a:rPr lang="en-GB" sz="2200" dirty="0">
                <a:latin typeface="+mn-lt"/>
              </a:rPr>
              <a:t>UCAS applications can’t be sent off until</a:t>
            </a:r>
            <a:r>
              <a:rPr lang="en-GB" sz="2200" b="1" dirty="0">
                <a:solidFill>
                  <a:srgbClr val="E31873"/>
                </a:solidFill>
                <a:latin typeface="+mn-lt"/>
              </a:rPr>
              <a:t> 3 Sept 2024</a:t>
            </a:r>
            <a:r>
              <a:rPr lang="en-GB" sz="2200" dirty="0">
                <a:solidFill>
                  <a:srgbClr val="E31873"/>
                </a:solidFill>
                <a:latin typeface="+mn-lt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at the earliest</a:t>
            </a:r>
            <a:endParaRPr lang="en-GB" sz="2200">
              <a:solidFill>
                <a:schemeClr val="tx1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456565" indent="-456565">
              <a:lnSpc>
                <a:spcPct val="100000"/>
              </a:lnSpc>
              <a:spcBef>
                <a:spcPts val="800"/>
              </a:spcBef>
              <a:buClr>
                <a:srgbClr val="34C0C7"/>
              </a:buClr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College internal UCAS deadlines: </a:t>
            </a:r>
            <a:endParaRPr lang="en-GB" sz="2200">
              <a:solidFill>
                <a:schemeClr val="tx1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913765" lvl="1" indent="-456565">
              <a:lnSpc>
                <a:spcPct val="100000"/>
              </a:lnSpc>
              <a:spcBef>
                <a:spcPts val="800"/>
              </a:spcBef>
              <a:buClr>
                <a:srgbClr val="34C0C7"/>
              </a:buClr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Early Applicants </a:t>
            </a:r>
            <a:r>
              <a:rPr lang="en-GB" sz="2200" b="1" dirty="0">
                <a:solidFill>
                  <a:srgbClr val="E31873"/>
                </a:solidFill>
                <a:latin typeface="+mn-lt"/>
              </a:rPr>
              <a:t>27 September 2024</a:t>
            </a:r>
            <a:endParaRPr lang="en-GB" sz="2200" b="1">
              <a:solidFill>
                <a:srgbClr val="E31873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913765" lvl="1" indent="-456565">
              <a:lnSpc>
                <a:spcPct val="100000"/>
              </a:lnSpc>
              <a:spcBef>
                <a:spcPts val="800"/>
              </a:spcBef>
              <a:buClr>
                <a:srgbClr val="34C0C7"/>
              </a:buClr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Other Applicants </a:t>
            </a:r>
            <a:r>
              <a:rPr lang="en-GB" sz="2200" b="1" dirty="0">
                <a:solidFill>
                  <a:srgbClr val="E31873"/>
                </a:solidFill>
                <a:latin typeface="+mn-lt"/>
              </a:rPr>
              <a:t>15 Nov 2024  </a:t>
            </a:r>
            <a:endParaRPr lang="en-GB" sz="2200" b="1" dirty="0">
              <a:solidFill>
                <a:srgbClr val="E31873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456565" indent="-456565">
              <a:lnSpc>
                <a:spcPct val="100000"/>
              </a:lnSpc>
              <a:spcBef>
                <a:spcPts val="800"/>
              </a:spcBef>
              <a:buClr>
                <a:srgbClr val="34C0C7"/>
              </a:buClr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UCAS equal consideration deadline</a:t>
            </a:r>
            <a:r>
              <a:rPr lang="en-GB" sz="2200" b="1" dirty="0">
                <a:solidFill>
                  <a:srgbClr val="E31873"/>
                </a:solidFill>
                <a:latin typeface="+mn-lt"/>
              </a:rPr>
              <a:t> 29 January 2025</a:t>
            </a:r>
            <a:endParaRPr lang="en-GB" sz="2200" b="1">
              <a:solidFill>
                <a:srgbClr val="E31873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456565" indent="-456565">
              <a:lnSpc>
                <a:spcPct val="100000"/>
              </a:lnSpc>
              <a:spcBef>
                <a:spcPts val="800"/>
              </a:spcBef>
              <a:buClr>
                <a:srgbClr val="34C0C7"/>
              </a:buClr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Apply for Student Finance via .gov.uk around </a:t>
            </a:r>
            <a:r>
              <a:rPr lang="en-GB" sz="2200" b="1" dirty="0">
                <a:solidFill>
                  <a:srgbClr val="E31873"/>
                </a:solidFill>
                <a:latin typeface="+mn-lt"/>
              </a:rPr>
              <a:t>March 2025</a:t>
            </a:r>
            <a:endParaRPr lang="en-GB" sz="2200">
              <a:latin typeface="+mn-lt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67"/>
          </a:p>
          <a:p>
            <a:pPr marL="0" indent="0">
              <a:lnSpc>
                <a:spcPct val="120000"/>
              </a:lnSpc>
              <a:buNone/>
            </a:pPr>
            <a:endParaRPr lang="en-GB" sz="1867" b="1"/>
          </a:p>
          <a:p>
            <a:endParaRPr lang="en-GB" sz="1867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11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FA94131-0B47-4A89-958B-FE7DA2A2DC7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Thank you.</a:t>
            </a:r>
            <a:r>
              <a:rPr lang="en-GB">
                <a:latin typeface="+mn-lt"/>
                <a:cs typeface="Calibri"/>
              </a:rPr>
              <a:t/>
            </a:r>
            <a:br>
              <a:rPr lang="en-GB">
                <a:latin typeface="+mn-lt"/>
                <a:cs typeface="Calibri"/>
              </a:rPr>
            </a:br>
            <a:r>
              <a:rPr lang="en-GB">
                <a:latin typeface="+mn-lt"/>
              </a:rPr>
              <a:t>Any questions?</a:t>
            </a:r>
            <a:endParaRPr lang="en-GB">
              <a:latin typeface="+mn-lt"/>
              <a:cs typeface="Calibri"/>
            </a:endParaRP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47A62BF-AEEC-4D59-938C-70AD095D9C85}"/>
              </a:ext>
            </a:extLst>
          </p:cNvPr>
          <p:cNvSpPr txBox="1"/>
          <p:nvPr/>
        </p:nvSpPr>
        <p:spPr>
          <a:xfrm>
            <a:off x="8335440" y="6398678"/>
            <a:ext cx="3122077" cy="3153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0" bIns="60960" anchor="ctr" anchorCtr="0" compatLnSpc="1">
            <a:noAutofit/>
          </a:bodyPr>
          <a:lstStyle/>
          <a:p>
            <a:pPr algn="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0278E8-C68F-4FDF-834B-BA3BCEE9A046}" type="datetime4">
              <a:rPr lang="en-GB" sz="1200" dirty="0">
                <a:solidFill>
                  <a:srgbClr val="1F2834"/>
                </a:solidFill>
                <a:latin typeface="Calibri"/>
              </a:rPr>
              <a:pPr algn="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 June 2024</a:t>
            </a:fld>
            <a:endParaRPr lang="en-US" sz="1200">
              <a:solidFill>
                <a:srgbClr val="1F2834"/>
              </a:solidFill>
              <a:latin typeface="Calibri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038735D-9698-41EF-B8BC-D596B0963BDB}"/>
              </a:ext>
            </a:extLst>
          </p:cNvPr>
          <p:cNvSpPr txBox="1"/>
          <p:nvPr/>
        </p:nvSpPr>
        <p:spPr>
          <a:xfrm>
            <a:off x="0" y="6405030"/>
            <a:ext cx="5977469" cy="3026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F2834"/>
                </a:solidFill>
                <a:latin typeface="Calibri"/>
              </a:rPr>
              <a:t>Security marking: </a:t>
            </a:r>
            <a:r>
              <a:rPr lang="en-US" sz="1200" b="1">
                <a:solidFill>
                  <a:srgbClr val="1F2834"/>
                </a:solidFill>
                <a:latin typeface="Calibri"/>
              </a:rPr>
              <a:t>PUBLIC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69F1FE8-3717-49A9-9E17-32BC58AA9572}"/>
              </a:ext>
            </a:extLst>
          </p:cNvPr>
          <p:cNvSpPr txBox="1"/>
          <p:nvPr/>
        </p:nvSpPr>
        <p:spPr>
          <a:xfrm>
            <a:off x="11457518" y="6405030"/>
            <a:ext cx="734481" cy="3026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F2834"/>
                </a:solidFill>
                <a:latin typeface="Calibri"/>
              </a:rPr>
              <a:t>|   </a:t>
            </a:r>
            <a:fld id="{1237EE5D-EE84-4567-95F0-0AFA7A4C45D6}" type="slidenum">
              <a:rPr sz="1200" dirty="0">
                <a:solidFill>
                  <a:srgbClr val="1F2834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US" sz="1200">
              <a:solidFill>
                <a:srgbClr val="1F2834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5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3B74BC8-58E4-DD65-38B3-A3F9F9F26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720" y="1227799"/>
            <a:ext cx="5653741" cy="2556223"/>
          </a:xfrm>
        </p:spPr>
        <p:txBody>
          <a:bodyPr/>
          <a:lstStyle/>
          <a:p>
            <a:r>
              <a:rPr lang="en-GB" sz="5600">
                <a:ea typeface="Roboto"/>
                <a:cs typeface="Roboto"/>
              </a:rPr>
              <a:t>Universities &amp; Degrees </a:t>
            </a:r>
            <a:r>
              <a:rPr lang="en-GB" sz="5600"/>
              <a:t/>
            </a:r>
            <a:br>
              <a:rPr lang="en-GB" sz="5600"/>
            </a:br>
            <a:r>
              <a:rPr lang="en-GB" sz="2400">
                <a:ea typeface="Roboto"/>
                <a:cs typeface="Roboto"/>
              </a:rPr>
              <a:t> </a:t>
            </a:r>
            <a:endParaRPr lang="en-GB" sz="240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16EEFCF1-693E-7493-832A-68EECB7A4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b="1"/>
              <a:t>Making the right choices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70CAB-CEB9-DD0F-885C-9F89944FE15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069917" y="6405033"/>
            <a:ext cx="3122083" cy="315384"/>
          </a:xfrm>
        </p:spPr>
        <p:txBody>
          <a:bodyPr/>
          <a:lstStyle/>
          <a:p>
            <a:fld id="{53D41685-637F-A541-9AC9-5F46001ECA27}" type="datetime4">
              <a:rPr lang="en-GB" smtClean="0"/>
              <a:t>24 June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CDFD0-1A25-6B50-F5C0-788308024D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05034"/>
            <a:ext cx="5977467" cy="302684"/>
          </a:xfrm>
        </p:spPr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FA2B6-E2C0-DE7C-B5FF-90AB609B9C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7517" y="6405034"/>
            <a:ext cx="734483" cy="302684"/>
          </a:xfrm>
        </p:spPr>
        <p:txBody>
          <a:bodyPr/>
          <a:lstStyle/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2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+mn-lt"/>
              </a:rPr>
              <a:t>Undergraduate Bachelor’s degree: 3 or 4 years full time.</a:t>
            </a:r>
            <a:endParaRPr lang="en-GB">
              <a:latin typeface="+mn-lt"/>
              <a:cs typeface="Calibri"/>
            </a:endParaRPr>
          </a:p>
          <a:p>
            <a:r>
              <a:rPr lang="en-GB">
                <a:latin typeface="+mn-lt"/>
              </a:rPr>
              <a:t>Foundation Year: Extra year at the beginning of a Bachelor’s degree. </a:t>
            </a:r>
          </a:p>
          <a:p>
            <a:r>
              <a:rPr lang="en-GB">
                <a:latin typeface="+mn-lt"/>
              </a:rPr>
              <a:t>Vocational degree?</a:t>
            </a:r>
          </a:p>
          <a:p>
            <a:r>
              <a:rPr lang="en-GB">
                <a:latin typeface="+mn-lt"/>
              </a:rPr>
              <a:t>New subject or old?</a:t>
            </a:r>
            <a:endParaRPr lang="en-GB">
              <a:latin typeface="+mn-lt"/>
              <a:cs typeface="Calibri"/>
            </a:endParaRPr>
          </a:p>
          <a:p>
            <a:r>
              <a:rPr lang="en-GB">
                <a:latin typeface="+mn-lt"/>
              </a:rPr>
              <a:t>Variation on a theme...</a:t>
            </a:r>
            <a:endParaRPr lang="en-GB">
              <a:latin typeface="+mn-lt"/>
              <a:cs typeface="Calibri" panose="020F0502020204030204"/>
            </a:endParaRPr>
          </a:p>
          <a:p>
            <a:r>
              <a:rPr lang="en-GB">
                <a:latin typeface="+mn-lt"/>
              </a:rPr>
              <a:t>Single or Joint/Combined </a:t>
            </a:r>
          </a:p>
          <a:p>
            <a:r>
              <a:rPr lang="en-GB">
                <a:latin typeface="+mn-lt"/>
              </a:rPr>
              <a:t>What do graduates do?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Choosing the right degree</a:t>
            </a:r>
          </a:p>
        </p:txBody>
      </p:sp>
    </p:spTree>
    <p:extLst>
      <p:ext uri="{BB962C8B-B14F-4D97-AF65-F5344CB8AC3E}">
        <p14:creationId xmlns:p14="http://schemas.microsoft.com/office/powerpoint/2010/main" val="110979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B1A84A-3FF6-4425-9876-D066F4A9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17" y="1615842"/>
            <a:ext cx="11504083" cy="53484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+mn-lt"/>
              </a:rPr>
              <a:t>What does the course cover?</a:t>
            </a:r>
          </a:p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GB" sz="2400">
                <a:latin typeface="+mn-lt"/>
              </a:rPr>
              <a:t>Courses with the same title may be very different. </a:t>
            </a:r>
          </a:p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US" sz="2400">
                <a:latin typeface="+mn-lt"/>
              </a:rPr>
              <a:t>Look carefully at the core course content, and the range of optional studies/modules available. </a:t>
            </a:r>
          </a:p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US" sz="2400">
                <a:latin typeface="+mn-lt"/>
              </a:rPr>
              <a:t>Which modules are the most interesting and relevant to your career aspirations?</a:t>
            </a:r>
          </a:p>
          <a:p>
            <a:pPr>
              <a:lnSpc>
                <a:spcPct val="100000"/>
              </a:lnSpc>
              <a:buClr>
                <a:srgbClr val="3BC0C7"/>
              </a:buClr>
            </a:pPr>
            <a:r>
              <a:rPr lang="en-US" sz="2400">
                <a:latin typeface="+mn-lt"/>
              </a:rPr>
              <a:t>Internship, placement, sandwich or study abroad opportunities.</a:t>
            </a:r>
            <a:endParaRPr lang="en-US" sz="2400">
              <a:latin typeface="+mn-lt"/>
              <a:cs typeface="Calibri"/>
            </a:endParaRPr>
          </a:p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US" sz="2400">
                <a:latin typeface="+mn-lt"/>
              </a:rPr>
              <a:t>How is the course taught </a:t>
            </a:r>
            <a:r>
              <a:rPr lang="en-GB" sz="2400">
                <a:latin typeface="+mn-lt"/>
              </a:rPr>
              <a:t>–</a:t>
            </a:r>
            <a:r>
              <a:rPr lang="en-US" sz="2400">
                <a:latin typeface="+mn-lt"/>
              </a:rPr>
              <a:t> structured teaching, or more independent research? How many lectures are there, and how much group work will be done in seminars?</a:t>
            </a:r>
          </a:p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US" sz="2400">
                <a:latin typeface="+mn-lt"/>
              </a:rPr>
              <a:t>How is the course assessed?</a:t>
            </a:r>
          </a:p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US" sz="2400">
                <a:solidFill>
                  <a:srgbClr val="E31873"/>
                </a:solidFill>
                <a:latin typeface="+mn-lt"/>
              </a:rPr>
              <a:t>Entry requirement?</a:t>
            </a:r>
          </a:p>
          <a:p>
            <a:pPr marL="0" indent="0">
              <a:buNone/>
            </a:pPr>
            <a:endParaRPr lang="en-GB" sz="2133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D51D6-BBD9-420F-86CC-B7F50717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56511"/>
            <a:ext cx="10147825" cy="1358703"/>
          </a:xfrm>
        </p:spPr>
        <p:txBody>
          <a:bodyPr/>
          <a:lstStyle/>
          <a:p>
            <a:r>
              <a:rPr lang="en-GB">
                <a:latin typeface="+mn-lt"/>
              </a:rPr>
              <a:t>Choosing the right degree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FE91-FDCE-4E2A-9A45-9B79478B67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3ED7F5-D386-9F4E-93F6-FF04FAB3DF3D}" type="datetime4">
              <a:rPr lang="en-GB" smtClean="0"/>
              <a:t>24 June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17FF44-29E6-474B-AE83-BA249FF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17" y="1407515"/>
            <a:ext cx="11425767" cy="48833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GB" sz="2400" b="1">
                <a:latin typeface="+mn-lt"/>
              </a:rPr>
              <a:t>Style - </a:t>
            </a:r>
            <a:r>
              <a:rPr lang="en-GB" sz="2400">
                <a:latin typeface="+mn-lt"/>
              </a:rPr>
              <a:t>traditional</a:t>
            </a:r>
            <a:r>
              <a:rPr lang="en-US" sz="2400">
                <a:latin typeface="+mn-lt"/>
              </a:rPr>
              <a:t> research intensive; modern with a greater focus on vocational courses; specialist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2400" b="1">
                <a:latin typeface="+mn-lt"/>
              </a:rPr>
              <a:t>Location -</a:t>
            </a:r>
            <a:r>
              <a:rPr lang="en-GB" sz="2400">
                <a:latin typeface="+mn-lt"/>
              </a:rPr>
              <a:t> home or away? </a:t>
            </a:r>
            <a:r>
              <a:rPr lang="en-US" sz="2400">
                <a:latin typeface="+mn-lt"/>
              </a:rPr>
              <a:t>large city, small town, by the coast, in the countryside, campus?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2400" b="1">
                <a:latin typeface="+mn-lt"/>
              </a:rPr>
              <a:t>Size -</a:t>
            </a:r>
            <a:r>
              <a:rPr lang="en-GB" sz="2400">
                <a:latin typeface="+mn-lt"/>
              </a:rPr>
              <a:t> </a:t>
            </a:r>
            <a:r>
              <a:rPr lang="en-US" sz="2400">
                <a:latin typeface="+mn-lt"/>
              </a:rPr>
              <a:t>larger universities can have more than 20,000 students, whereas some of the smallest have only a few thousand.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2400" b="1">
                <a:latin typeface="+mn-lt"/>
              </a:rPr>
              <a:t>Culture and facilities -</a:t>
            </a:r>
            <a:r>
              <a:rPr lang="en-GB" sz="2400">
                <a:latin typeface="+mn-lt"/>
              </a:rPr>
              <a:t> </a:t>
            </a:r>
            <a:r>
              <a:rPr lang="en-US" sz="2400">
                <a:latin typeface="+mn-lt"/>
              </a:rPr>
              <a:t>influenced by a range of factors, including the diversity of students who attend. 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2400" b="1">
                <a:latin typeface="+mn-lt"/>
              </a:rPr>
              <a:t>What graduates do -</a:t>
            </a:r>
            <a:r>
              <a:rPr lang="en-GB" sz="2400">
                <a:latin typeface="+mn-lt"/>
              </a:rPr>
              <a:t> </a:t>
            </a:r>
            <a:r>
              <a:rPr lang="en-US" sz="2400">
                <a:latin typeface="+mn-lt"/>
              </a:rPr>
              <a:t>find out what career, jobs or further study students go on to.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2400" b="1">
                <a:latin typeface="+mn-lt"/>
              </a:rPr>
              <a:t>Costs </a:t>
            </a:r>
            <a:r>
              <a:rPr lang="en-GB" sz="2400">
                <a:latin typeface="+mn-lt"/>
              </a:rPr>
              <a:t>– university scholarships &amp; bursaries,</a:t>
            </a:r>
            <a:r>
              <a:rPr lang="en-US" sz="2400">
                <a:latin typeface="+mn-lt"/>
              </a:rPr>
              <a:t>accommodation, transport, and food can vary enormously.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2400" b="1">
                <a:latin typeface="+mn-lt"/>
              </a:rPr>
              <a:t>UCAS search tool </a:t>
            </a:r>
            <a:r>
              <a:rPr lang="en-US" sz="2400">
                <a:latin typeface="+mn-lt"/>
                <a:hlinkClick r:id="rId2"/>
              </a:rPr>
              <a:t>https://digital.ucas.com/search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2400" b="1">
                <a:latin typeface="+mn-lt"/>
              </a:rPr>
              <a:t>University League Tables </a:t>
            </a:r>
            <a:r>
              <a:rPr lang="en-US" sz="2400">
                <a:latin typeface="+mn-lt"/>
                <a:hlinkClick r:id="rId3"/>
              </a:rPr>
              <a:t>https://ultimateguides.ucas.com/usingtheleaguetable/</a:t>
            </a:r>
            <a:endParaRPr lang="en-US" sz="240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  <a:buNone/>
            </a:pPr>
            <a:endParaRPr lang="en-US" sz="2133">
              <a:latin typeface="Roboto Light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  <a:buNone/>
            </a:pPr>
            <a:r>
              <a:rPr lang="en-US" sz="2133">
                <a:latin typeface="Roboto Light" panose="02000000000000000000" pitchFamily="2" charset="0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BFFEFE-C188-495F-AF3F-81E3CDA3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-147144"/>
            <a:ext cx="10147825" cy="1358703"/>
          </a:xfrm>
        </p:spPr>
        <p:txBody>
          <a:bodyPr/>
          <a:lstStyle/>
          <a:p>
            <a:r>
              <a:rPr lang="en-GB" b="0">
                <a:latin typeface="+mn-lt"/>
              </a:rPr>
              <a:t>Choosing the right university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EB98E-6325-45E1-BD2C-A74BFA3758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3ED7F5-D386-9F4E-93F6-FF04FAB3DF3D}" type="datetime4">
              <a:rPr lang="en-GB" smtClean="0"/>
              <a:pPr/>
              <a:t>24 June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8148B2-0A76-4C9A-983E-10B4CD6E9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117" y="2960015"/>
            <a:ext cx="5157787" cy="547844"/>
          </a:xfrm>
        </p:spPr>
        <p:txBody>
          <a:bodyPr/>
          <a:lstStyle/>
          <a:p>
            <a:r>
              <a:rPr lang="en-GB">
                <a:latin typeface="+mn-lt"/>
              </a:rPr>
              <a:t>UCAS does: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3E9A-E774-45F1-8852-8574ABE5C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119" y="3593957"/>
            <a:ext cx="5157787" cy="2537447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GB" sz="2133">
                <a:latin typeface="+mn-lt"/>
              </a:rPr>
              <a:t>provide information, advice, and support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GB" sz="2133">
                <a:latin typeface="+mn-lt"/>
              </a:rPr>
              <a:t>process applications 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GB" sz="2133">
                <a:latin typeface="+mn-lt"/>
              </a:rPr>
              <a:t>complete fraud and verification checks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EAFD0-5472-4FBC-9F03-15AA3A435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2" y="2960015"/>
            <a:ext cx="5183188" cy="547844"/>
          </a:xfrm>
        </p:spPr>
        <p:txBody>
          <a:bodyPr/>
          <a:lstStyle/>
          <a:p>
            <a:r>
              <a:rPr lang="en-GB">
                <a:latin typeface="+mn-lt"/>
              </a:rPr>
              <a:t>UCAS doesn’t</a:t>
            </a:r>
            <a:r>
              <a:rPr lang="en-GB">
                <a:latin typeface="Roboto Light" panose="02000000000000000000" pitchFamily="2" charset="0"/>
              </a:rPr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C61D04-C9E2-432C-A764-49FA3967F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2" y="3593954"/>
            <a:ext cx="5259388" cy="2557965"/>
          </a:xfrm>
        </p:spPr>
        <p:txBody>
          <a:bodyPr/>
          <a:lstStyle/>
          <a:p>
            <a:r>
              <a:rPr lang="en-GB" sz="2133">
                <a:latin typeface="+mn-lt"/>
              </a:rPr>
              <a:t>make decisions or offers</a:t>
            </a:r>
          </a:p>
          <a:p>
            <a:r>
              <a:rPr lang="en-GB" sz="2133">
                <a:latin typeface="+mn-lt"/>
              </a:rPr>
              <a:t>set entry requirements </a:t>
            </a:r>
          </a:p>
          <a:p>
            <a:r>
              <a:rPr lang="en-GB" sz="2133">
                <a:latin typeface="+mn-lt"/>
              </a:rPr>
              <a:t>advise on finance</a:t>
            </a:r>
          </a:p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95BFEB-F0F1-4E6E-A281-64A8CD14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019B8D0-0021-44D9-B2C5-4EDA505B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7" y="378303"/>
            <a:ext cx="10147825" cy="1358703"/>
          </a:xfrm>
        </p:spPr>
        <p:txBody>
          <a:bodyPr/>
          <a:lstStyle/>
          <a:p>
            <a:r>
              <a:rPr lang="en-GB">
                <a:latin typeface="+mn-lt"/>
              </a:rPr>
              <a:t>What is UCAS?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61D91C-B393-4D89-84F4-6CBDADBFA574}"/>
              </a:ext>
            </a:extLst>
          </p:cNvPr>
          <p:cNvSpPr txBox="1"/>
          <p:nvPr/>
        </p:nvSpPr>
        <p:spPr>
          <a:xfrm>
            <a:off x="353325" y="1914735"/>
            <a:ext cx="11485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ea typeface="Roboto Light" panose="02000000000000000000" pitchFamily="2" charset="0"/>
                <a:cs typeface="Roboto Light" panose="02000000000000000000" pitchFamily="2" charset="0"/>
              </a:rPr>
              <a:t>UCAS is an independent charity providing information, advice and admissions services.  </a:t>
            </a:r>
          </a:p>
        </p:txBody>
      </p:sp>
    </p:spTree>
    <p:extLst>
      <p:ext uri="{BB962C8B-B14F-4D97-AF65-F5344CB8AC3E}">
        <p14:creationId xmlns:p14="http://schemas.microsoft.com/office/powerpoint/2010/main" val="241003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69DC9-9F89-F1B0-683B-5A048F65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23AB-CA4F-FD4D-A9F9-7AB88D73544A}" type="datetime4">
              <a:rPr lang="en-GB" smtClean="0"/>
              <a:t>24 June 2024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652A96-C206-73C8-2023-20AF802FC69C}"/>
              </a:ext>
            </a:extLst>
          </p:cNvPr>
          <p:cNvSpPr txBox="1">
            <a:spLocks/>
          </p:cNvSpPr>
          <p:nvPr/>
        </p:nvSpPr>
        <p:spPr>
          <a:xfrm>
            <a:off x="519907" y="1033831"/>
            <a:ext cx="10971213" cy="1077027"/>
          </a:xfrm>
          <a:prstGeom prst="rect">
            <a:avLst/>
          </a:prstGeom>
        </p:spPr>
        <p:txBody>
          <a:bodyPr vert="horz" wrap="none" lIns="0" tIns="0" rIns="0" bIns="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sz="5200"/>
              <a:t>UCAS Keeping parents informed </a:t>
            </a:r>
            <a:r>
              <a:rPr lang="en-GB" sz="2800" ker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GB" sz="2800" kern="0">
                <a:solidFill>
                  <a:srgbClr val="000000"/>
                </a:solidFill>
                <a:ea typeface="+mn-ea"/>
                <a:cs typeface="+mn-cs"/>
              </a:rPr>
            </a:br>
            <a:endParaRPr lang="en-GB" sz="2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9" name="Graphic 8" descr="Internet with solid fill">
            <a:extLst>
              <a:ext uri="{FF2B5EF4-FFF2-40B4-BE49-F238E27FC236}">
                <a16:creationId xmlns:a16="http://schemas.microsoft.com/office/drawing/2014/main" id="{942D6017-25B6-A11B-FF01-C4CC8AF4F9EE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117" y="1863019"/>
            <a:ext cx="2957383" cy="29573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EB175C-6041-F542-1677-6ED3214A8301}"/>
              </a:ext>
            </a:extLst>
          </p:cNvPr>
          <p:cNvSpPr txBox="1"/>
          <p:nvPr/>
        </p:nvSpPr>
        <p:spPr>
          <a:xfrm>
            <a:off x="236189" y="4261684"/>
            <a:ext cx="347026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>
                <a:hlinkClick r:id="rId4"/>
              </a:rPr>
              <a:t>www.ucas.com/parents</a:t>
            </a:r>
            <a:endParaRPr lang="en-US" dirty="0"/>
          </a:p>
          <a:p>
            <a:endParaRPr lang="en-US" sz="2400" dirty="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12" name="Graphic 11" descr="Vlog with solid fill">
            <a:extLst>
              <a:ext uri="{FF2B5EF4-FFF2-40B4-BE49-F238E27FC236}">
                <a16:creationId xmlns:a16="http://schemas.microsoft.com/office/drawing/2014/main" id="{0C62B2E1-D3D3-29B2-A3D8-E9F775D09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49125" y="1969472"/>
            <a:ext cx="2578907" cy="25789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1448DA-A2F4-CA19-36C9-562DB1DA368F}"/>
              </a:ext>
            </a:extLst>
          </p:cNvPr>
          <p:cNvSpPr txBox="1"/>
          <p:nvPr/>
        </p:nvSpPr>
        <p:spPr>
          <a:xfrm>
            <a:off x="4074071" y="4260661"/>
            <a:ext cx="3762123" cy="15927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100">
                <a:ea typeface="Roboto Light"/>
                <a:cs typeface="Roboto Light"/>
                <a:hlinkClick r:id="rId7"/>
              </a:rPr>
              <a:t>Sign up </a:t>
            </a:r>
            <a:r>
              <a:rPr lang="en-GB" sz="2100">
                <a:ea typeface="Roboto Light"/>
                <a:cs typeface="Roboto Light"/>
              </a:rPr>
              <a:t>for the UCAS parents newsletter</a:t>
            </a:r>
          </a:p>
          <a:p>
            <a:pPr algn="ctr"/>
            <a:r>
              <a:rPr lang="en-GB" sz="1850">
                <a:ea typeface="Roboto Light"/>
                <a:cs typeface="Roboto Light"/>
                <a:hlinkClick r:id="rId7"/>
              </a:rPr>
              <a:t>https://www.ucas.com/parents-signup</a:t>
            </a:r>
            <a:endParaRPr lang="en-GB" sz="1850">
              <a:ea typeface="Roboto Light" panose="02000000000000000000" pitchFamily="2" charset="0"/>
              <a:cs typeface="Roboto Light" panose="02000000000000000000" pitchFamily="2" charset="0"/>
              <a:hlinkClick r:id="rId7"/>
            </a:endParaRPr>
          </a:p>
          <a:p>
            <a:pPr algn="ctr"/>
            <a:endParaRPr lang="en-GB" sz="185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9" name="Graphic 18" descr="Newspaper with solid fill">
            <a:extLst>
              <a:ext uri="{FF2B5EF4-FFF2-40B4-BE49-F238E27FC236}">
                <a16:creationId xmlns:a16="http://schemas.microsoft.com/office/drawing/2014/main" id="{A1A9F492-4A50-3EAE-2E03-7BD1B36C7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26138" y="2140337"/>
            <a:ext cx="2351345" cy="23513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AE6B7C-2DB4-F936-4829-78F185FADA84}"/>
              </a:ext>
            </a:extLst>
          </p:cNvPr>
          <p:cNvSpPr txBox="1"/>
          <p:nvPr/>
        </p:nvSpPr>
        <p:spPr>
          <a:xfrm>
            <a:off x="8033284" y="4264556"/>
            <a:ext cx="3895480" cy="106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100">
                <a:ea typeface="Roboto Light"/>
                <a:cs typeface="Roboto Light"/>
              </a:rPr>
              <a:t>UCAS  </a:t>
            </a:r>
            <a:r>
              <a:rPr lang="en-GB" sz="2100">
                <a:ea typeface="Roboto Light"/>
                <a:cs typeface="Roboto Light"/>
                <a:hlinkClick r:id="rId10"/>
              </a:rPr>
              <a:t>guides</a:t>
            </a:r>
            <a:r>
              <a:rPr lang="en-GB" sz="2100">
                <a:ea typeface="Roboto Light"/>
                <a:cs typeface="Roboto Light"/>
              </a:rPr>
              <a:t> </a:t>
            </a:r>
          </a:p>
          <a:p>
            <a:pPr algn="ctr"/>
            <a:r>
              <a:rPr lang="en-GB" sz="2100">
                <a:ea typeface="Roboto Light"/>
                <a:cs typeface="Roboto Light"/>
                <a:hlinkClick r:id="rId11"/>
              </a:rPr>
              <a:t>https://ultimateguides.ucas.com/</a:t>
            </a:r>
            <a:endParaRPr lang="en-GB" sz="2100">
              <a:ea typeface="Roboto Light" panose="02000000000000000000" pitchFamily="2" charset="0"/>
              <a:cs typeface="Roboto Light" panose="02000000000000000000" pitchFamily="2" charset="0"/>
              <a:hlinkClick r:id="rId11"/>
            </a:endParaRPr>
          </a:p>
          <a:p>
            <a:pPr algn="ctr"/>
            <a:endParaRPr lang="en-GB" sz="21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9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CC41B1-959E-406E-9421-DD19AE24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6" y="1"/>
            <a:ext cx="5109568" cy="1316567"/>
          </a:xfrm>
        </p:spPr>
        <p:txBody>
          <a:bodyPr/>
          <a:lstStyle/>
          <a:p>
            <a:r>
              <a:rPr lang="en-GB">
                <a:latin typeface="+mn-lt"/>
              </a:rPr>
              <a:t>The UCAS Hub 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AC0A906-04A7-4746-B0C6-5CF513520B1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253255-6D56-451D-B625-5E1B62697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3116" y="1558564"/>
            <a:ext cx="5611283" cy="44798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>
                <a:solidFill>
                  <a:srgbClr val="E31873"/>
                </a:solidFill>
                <a:latin typeface="+mn-lt"/>
              </a:rPr>
              <a:t>Students are registered with the UCAS Hub to</a:t>
            </a:r>
            <a:r>
              <a:rPr lang="en-GB" sz="2200" dirty="0">
                <a:latin typeface="+mn-lt"/>
              </a:rPr>
              <a:t>: </a:t>
            </a:r>
            <a:endParaRPr lang="en-GB" sz="2200" dirty="0">
              <a:latin typeface="+mn-lt"/>
              <a:ea typeface="Calibri"/>
              <a:cs typeface="Calibri"/>
            </a:endParaRPr>
          </a:p>
          <a:p>
            <a:pPr marL="227965" indent="-227965">
              <a:buClr>
                <a:srgbClr val="836CD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explore careers, degrees, universities and apprenticeships </a:t>
            </a:r>
            <a:endParaRPr lang="en-GB" sz="2200" dirty="0">
              <a:latin typeface="+mn-lt"/>
              <a:ea typeface="Calibri"/>
              <a:cs typeface="Calibri"/>
            </a:endParaRPr>
          </a:p>
          <a:p>
            <a:pPr marL="227965" indent="-227965">
              <a:buClr>
                <a:srgbClr val="836CD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search university open days, events and virtual tours </a:t>
            </a:r>
            <a:endParaRPr lang="en-GB" sz="2200" dirty="0">
              <a:latin typeface="+mn-lt"/>
              <a:ea typeface="Calibri"/>
              <a:cs typeface="Calibri"/>
            </a:endParaRPr>
          </a:p>
          <a:p>
            <a:pPr marL="227965" indent="-227965">
              <a:buClr>
                <a:srgbClr val="836CD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turn predicted grades into UCAS Tariff points </a:t>
            </a:r>
            <a:endParaRPr lang="en-GB" sz="2200" dirty="0">
              <a:latin typeface="+mn-lt"/>
              <a:ea typeface="Calibri"/>
              <a:cs typeface="Calibri"/>
            </a:endParaRPr>
          </a:p>
          <a:p>
            <a:pPr marL="227965" indent="-227965">
              <a:buClr>
                <a:srgbClr val="836CD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speak to university students using </a:t>
            </a:r>
            <a:r>
              <a:rPr lang="en-GB" sz="2200" dirty="0">
                <a:latin typeface="+mn-lt"/>
                <a:hlinkClick r:id="rId2"/>
              </a:rPr>
              <a:t>Unibuddy</a:t>
            </a:r>
            <a:endParaRPr lang="en-GB" sz="2200" dirty="0">
              <a:latin typeface="+mn-lt"/>
              <a:ea typeface="Calibri"/>
              <a:cs typeface="Calibri"/>
            </a:endParaRPr>
          </a:p>
          <a:p>
            <a:pPr marL="227965" indent="-227965">
              <a:buClr>
                <a:srgbClr val="836CD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Try before you apply with </a:t>
            </a:r>
            <a:r>
              <a:rPr lang="en-GB" sz="2200" b="1" u="sng" dirty="0">
                <a:solidFill>
                  <a:schemeClr val="accent5"/>
                </a:solidFill>
                <a:latin typeface="+mn-lt"/>
              </a:rPr>
              <a:t>Subject Spotlights</a:t>
            </a:r>
            <a:r>
              <a:rPr lang="en-GB" sz="2200" dirty="0">
                <a:latin typeface="+mn-lt"/>
              </a:rPr>
              <a:t> from </a:t>
            </a:r>
            <a:r>
              <a:rPr lang="en-GB" sz="2200" err="1">
                <a:latin typeface="+mn-lt"/>
              </a:rPr>
              <a:t>Springpod</a:t>
            </a:r>
            <a:endParaRPr lang="en-GB" sz="2200" err="1">
              <a:latin typeface="+mn-lt"/>
              <a:ea typeface="Calibri"/>
              <a:cs typeface="Calibri"/>
            </a:endParaRPr>
          </a:p>
          <a:p>
            <a:pPr marL="227965" indent="-227965">
              <a:buClr>
                <a:srgbClr val="836CD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take the </a:t>
            </a:r>
            <a:r>
              <a:rPr lang="en-GB" sz="2200" dirty="0">
                <a:latin typeface="+mn-lt"/>
                <a:hlinkClick r:id="rId3"/>
              </a:rPr>
              <a:t>UCAS Quiz </a:t>
            </a:r>
            <a:r>
              <a:rPr lang="en-GB" sz="2200" dirty="0">
                <a:latin typeface="+mn-lt"/>
              </a:rPr>
              <a:t>to find your career matches </a:t>
            </a:r>
            <a:endParaRPr lang="en-GB" sz="2200" dirty="0">
              <a:latin typeface="+mn-lt"/>
              <a:ea typeface="Calibri"/>
              <a:cs typeface="Calibri"/>
            </a:endParaRPr>
          </a:p>
          <a:p>
            <a:pPr marL="227965" indent="-227965">
              <a:buClr>
                <a:srgbClr val="836CD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start your application</a:t>
            </a:r>
            <a:endParaRPr lang="en-GB" sz="2200" dirty="0">
              <a:latin typeface="+mn-lt"/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2CACC-8AC2-457C-8768-4D21D11C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49D39-7CA5-C5A5-4556-4FB5B6D32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949" y="1960130"/>
            <a:ext cx="5268744" cy="327544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7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BD4E3F42-BBAE-48D6-96E5-DC156A1BA6F2}"/>
              </a:ext>
            </a:extLst>
          </p:cNvPr>
          <p:cNvSpPr txBox="1">
            <a:spLocks/>
          </p:cNvSpPr>
          <p:nvPr/>
        </p:nvSpPr>
        <p:spPr>
          <a:xfrm>
            <a:off x="369266" y="1027122"/>
            <a:ext cx="11529672" cy="1316564"/>
          </a:xfrm>
          <a:prstGeom prst="rect">
            <a:avLst/>
          </a:prstGeom>
        </p:spPr>
        <p:txBody>
          <a:bodyPr/>
          <a:lstStyle>
            <a:lvl1pPr marL="0" marR="0" lvl="0" indent="0" algn="l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3600" b="1" i="0" u="none" strike="noStrike" kern="1200" cap="none" spc="0" baseline="0">
                <a:solidFill>
                  <a:srgbClr val="1F2834"/>
                </a:solidFill>
                <a:uFillTx/>
                <a:latin typeface="Calibri"/>
              </a:defRPr>
            </a:lvl1pPr>
          </a:lstStyle>
          <a:p>
            <a:r>
              <a:rPr lang="en-US" sz="4800">
                <a:solidFill>
                  <a:srgbClr val="1E2834"/>
                </a:solidFill>
                <a:latin typeface="+mn-lt"/>
              </a:rPr>
              <a:t>The UCAS Application Process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78A0A7-60D0-4266-9D1D-293B5DF17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243341"/>
              </p:ext>
            </p:extLst>
          </p:nvPr>
        </p:nvGraphicFramePr>
        <p:xfrm>
          <a:off x="-114300" y="595099"/>
          <a:ext cx="11801307" cy="557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3853A09-4349-4FA2-936E-A205AF5E0D32}"/>
              </a:ext>
            </a:extLst>
          </p:cNvPr>
          <p:cNvSpPr txBox="1"/>
          <p:nvPr/>
        </p:nvSpPr>
        <p:spPr>
          <a:xfrm>
            <a:off x="383121" y="6405030"/>
            <a:ext cx="5976835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15C06A6-8E2B-429D-AF71-D52AD3D43AFD}"/>
              </a:ext>
            </a:extLst>
          </p:cNvPr>
          <p:cNvSpPr txBox="1"/>
          <p:nvPr/>
        </p:nvSpPr>
        <p:spPr>
          <a:xfrm>
            <a:off x="7951793" y="6405029"/>
            <a:ext cx="3123468" cy="3146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0" bIns="60960" anchor="ctr" anchorCtr="0" compatLnSpc="1">
            <a:noAutofit/>
          </a:bodyPr>
          <a:lstStyle/>
          <a:p>
            <a:pPr algn="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DE8F7AA-124D-4846-9395-B63174DC1FD8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FFFFFF"/>
                </a:solidFill>
                <a:latin typeface="Calibri"/>
              </a:rPr>
              <a:t>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789099-195F-E6EE-DD4E-88F60D2B5056}"/>
              </a:ext>
            </a:extLst>
          </p:cNvPr>
          <p:cNvSpPr txBox="1"/>
          <p:nvPr/>
        </p:nvSpPr>
        <p:spPr>
          <a:xfrm>
            <a:off x="919252" y="5109174"/>
            <a:ext cx="10764328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sz="2100">
                <a:solidFill>
                  <a:srgbClr val="001F49"/>
                </a:solidFill>
                <a:cs typeface="Arial"/>
              </a:rPr>
              <a:t>Students can apply for up to </a:t>
            </a:r>
            <a:r>
              <a:rPr lang="en-GB" sz="2100" b="1">
                <a:solidFill>
                  <a:srgbClr val="E31873"/>
                </a:solidFill>
                <a:cs typeface="Arial"/>
              </a:rPr>
              <a:t>five choices</a:t>
            </a:r>
            <a:r>
              <a:rPr lang="en-US" sz="2100">
                <a:solidFill>
                  <a:srgbClr val="E31873"/>
                </a:solidFill>
                <a:cs typeface="Arial"/>
              </a:rPr>
              <a:t>​</a:t>
            </a:r>
          </a:p>
          <a:p>
            <a:pPr>
              <a:buChar char="•"/>
            </a:pPr>
            <a:endParaRPr lang="en-US" sz="2100">
              <a:solidFill>
                <a:srgbClr val="E31873"/>
              </a:solidFill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100">
                <a:solidFill>
                  <a:srgbClr val="001F49"/>
                </a:solidFill>
                <a:cs typeface="Arial"/>
              </a:rPr>
              <a:t>Applying </a:t>
            </a:r>
            <a:r>
              <a:rPr lang="en-GB" sz="2100" b="1">
                <a:solidFill>
                  <a:srgbClr val="E31873"/>
                </a:solidFill>
                <a:cs typeface="Arial"/>
              </a:rPr>
              <a:t>costs</a:t>
            </a:r>
            <a:r>
              <a:rPr lang="en-GB" sz="2100">
                <a:solidFill>
                  <a:srgbClr val="001F49"/>
                </a:solidFill>
                <a:cs typeface="Arial"/>
              </a:rPr>
              <a:t> £28.50. </a:t>
            </a:r>
            <a:endParaRPr lang="en-GB" sz="2000" b="1">
              <a:solidFill>
                <a:srgbClr val="333333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491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2021 template - navy blue bg" id="{167CDFCD-5142-43E1-9077-A096318AA5D8}" vid="{73E86A98-E420-4771-B0A4-D56012A79D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Widescreen</PresentationFormat>
  <Paragraphs>185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Roboto</vt:lpstr>
      <vt:lpstr>Roboto Light</vt:lpstr>
      <vt:lpstr>Roboto Thin</vt:lpstr>
      <vt:lpstr>Value</vt:lpstr>
      <vt:lpstr>Wingdings</vt:lpstr>
      <vt:lpstr>Wingdings,Sans-Serif</vt:lpstr>
      <vt:lpstr>1_Office Theme</vt:lpstr>
      <vt:lpstr>   Support for University Applications Transition to A2 Parents' Event (June 2024) </vt:lpstr>
      <vt:lpstr>Universities &amp; Degrees   </vt:lpstr>
      <vt:lpstr>Choosing the right degree</vt:lpstr>
      <vt:lpstr>Choosing the right degree</vt:lpstr>
      <vt:lpstr>Choosing the right university</vt:lpstr>
      <vt:lpstr>What is UCAS? </vt:lpstr>
      <vt:lpstr>PowerPoint Presentation</vt:lpstr>
      <vt:lpstr>The UCAS Hub </vt:lpstr>
      <vt:lpstr>PowerPoint Presentation</vt:lpstr>
      <vt:lpstr>Activities within the A1 tutorial curriculum to support university applications…</vt:lpstr>
      <vt:lpstr>More recently and still to come…</vt:lpstr>
      <vt:lpstr>Preparation in A1 for A2 </vt:lpstr>
      <vt:lpstr>What does the UCAS Application look like?</vt:lpstr>
      <vt:lpstr>The UCAS personal statement </vt:lpstr>
      <vt:lpstr>How do universities make decisions?</vt:lpstr>
      <vt:lpstr>Student Finance for University</vt:lpstr>
      <vt:lpstr>Applications for University: Key Dates</vt:lpstr>
      <vt:lpstr>Thank you. Any questions?</vt:lpstr>
    </vt:vector>
  </TitlesOfParts>
  <Company>Ashton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Dhokia</dc:creator>
  <cp:lastModifiedBy>Lindsey Dhokia</cp:lastModifiedBy>
  <cp:revision>24</cp:revision>
  <dcterms:created xsi:type="dcterms:W3CDTF">2023-05-31T09:43:28Z</dcterms:created>
  <dcterms:modified xsi:type="dcterms:W3CDTF">2024-06-24T15:15:40Z</dcterms:modified>
</cp:coreProperties>
</file>